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diagrams/data1.xml" ContentType="application/vnd.openxmlformats-officedocument.drawingml.diagramData+xml"/>
  <Override PartName="/ppt/slideMasters/slideMaster1.xml" ContentType="application/vnd.openxmlformats-officedocument.presentationml.slideMaster+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diagrams/layout1.xml" ContentType="application/vnd.openxmlformats-officedocument.drawingml.diagramLayout+xml"/>
  <Override PartName="/ppt/diagrams/colors1.xml" ContentType="application/vnd.openxmlformats-officedocument.drawingml.diagramColors+xml"/>
  <Override PartName="/ppt/diagrams/drawing1.xml" ContentType="application/vnd.ms-office.drawingml.diagramDrawing+xml"/>
  <Override PartName="/ppt/diagrams/quickStyle1.xml" ContentType="application/vnd.openxmlformats-officedocument.drawingml.diagramStyle+xml"/>
  <Override PartName="/ppt/charts/chart1.xml" ContentType="application/vnd.openxmlformats-officedocument.drawingml.chart+xml"/>
  <Override PartName="/ppt/notesMasters/notesMaster1.xml" ContentType="application/vnd.openxmlformats-officedocument.presentationml.notesMaster+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viewProps.xml" ContentType="application/vnd.openxmlformats-officedocument.presentationml.viewProps+xml"/>
  <Override PartName="/docProps/core.xml" ContentType="application/vnd.openxmlformats-package.core-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43"/>
  </p:notesMasterIdLst>
  <p:sldIdLst>
    <p:sldId id="266" r:id="rId2"/>
    <p:sldId id="284" r:id="rId3"/>
    <p:sldId id="285" r:id="rId4"/>
    <p:sldId id="286" r:id="rId5"/>
    <p:sldId id="287" r:id="rId6"/>
    <p:sldId id="288" r:id="rId7"/>
    <p:sldId id="289" r:id="rId8"/>
    <p:sldId id="290" r:id="rId9"/>
    <p:sldId id="292" r:id="rId10"/>
    <p:sldId id="293" r:id="rId11"/>
    <p:sldId id="294" r:id="rId12"/>
    <p:sldId id="295" r:id="rId13"/>
    <p:sldId id="296" r:id="rId14"/>
    <p:sldId id="297" r:id="rId15"/>
    <p:sldId id="298" r:id="rId16"/>
    <p:sldId id="300" r:id="rId17"/>
    <p:sldId id="301" r:id="rId18"/>
    <p:sldId id="302" r:id="rId19"/>
    <p:sldId id="303" r:id="rId20"/>
    <p:sldId id="304" r:id="rId21"/>
    <p:sldId id="305" r:id="rId22"/>
    <p:sldId id="306" r:id="rId23"/>
    <p:sldId id="307" r:id="rId24"/>
    <p:sldId id="308" r:id="rId25"/>
    <p:sldId id="291" r:id="rId26"/>
    <p:sldId id="310" r:id="rId27"/>
    <p:sldId id="311" r:id="rId28"/>
    <p:sldId id="312" r:id="rId29"/>
    <p:sldId id="314" r:id="rId30"/>
    <p:sldId id="315" r:id="rId31"/>
    <p:sldId id="316" r:id="rId32"/>
    <p:sldId id="317" r:id="rId33"/>
    <p:sldId id="318" r:id="rId34"/>
    <p:sldId id="320" r:id="rId35"/>
    <p:sldId id="321" r:id="rId36"/>
    <p:sldId id="322" r:id="rId37"/>
    <p:sldId id="323" r:id="rId38"/>
    <p:sldId id="324" r:id="rId39"/>
    <p:sldId id="325" r:id="rId40"/>
    <p:sldId id="326" r:id="rId41"/>
    <p:sldId id="268"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77" d="100"/>
          <a:sy n="77" d="100"/>
        </p:scale>
        <p:origin x="883" y="58"/>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50" Type="http://schemas.openxmlformats.org/officeDocument/2006/relationships/customXml" Target="../customXml/item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43"/>
    </mc:Choice>
    <mc:Fallback>
      <c:style val="43"/>
    </mc:Fallback>
  </mc:AlternateContent>
  <c:chart>
    <c:title>
      <c:overlay val="0"/>
    </c:title>
    <c:autoTitleDeleted val="0"/>
    <c:view3D>
      <c:rotX val="30"/>
      <c:rotY val="0"/>
      <c:rAngAx val="0"/>
    </c:view3D>
    <c:floor>
      <c:thickness val="0"/>
    </c:floor>
    <c:sideWall>
      <c:thickness val="0"/>
    </c:sideWall>
    <c:backWall>
      <c:thickness val="0"/>
    </c:backWall>
    <c:plotArea>
      <c:layout>
        <c:manualLayout>
          <c:layoutTarget val="inner"/>
          <c:xMode val="edge"/>
          <c:yMode val="edge"/>
          <c:x val="5.0158310907339111E-2"/>
          <c:y val="7.5974878140232474E-2"/>
          <c:w val="0.6060165682414691"/>
          <c:h val="0.82198425196850455"/>
        </c:manualLayout>
      </c:layout>
      <c:pie3DChart>
        <c:varyColors val="1"/>
        <c:ser>
          <c:idx val="0"/>
          <c:order val="0"/>
          <c:tx>
            <c:strRef>
              <c:f>Sheet1!$B$1</c:f>
              <c:strCache>
                <c:ptCount val="1"/>
                <c:pt idx="0">
                  <c:v>Data Usage</c:v>
                </c:pt>
              </c:strCache>
            </c:strRef>
          </c:tx>
          <c:explosion val="28"/>
          <c:dLbls>
            <c:spPr>
              <a:noFill/>
              <a:ln>
                <a:noFill/>
              </a:ln>
              <a:effectLst/>
            </c:spPr>
            <c:showLegendKey val="0"/>
            <c:showVal val="1"/>
            <c:showCatName val="0"/>
            <c:showSerName val="0"/>
            <c:showPercent val="0"/>
            <c:showBubbleSize val="0"/>
            <c:showLeaderLines val="1"/>
            <c:extLst>
              <c:ext xmlns:c15="http://schemas.microsoft.com/office/drawing/2012/chart" uri="{CE6537A1-D6FC-4f65-9D91-7224C49458BB}"/>
            </c:extLst>
          </c:dLbls>
          <c:cat>
            <c:strRef>
              <c:f>Sheet1!$A$2:$A$4</c:f>
              <c:strCache>
                <c:ptCount val="3"/>
                <c:pt idx="0">
                  <c:v>Structured</c:v>
                </c:pt>
                <c:pt idx="1">
                  <c:v>Semi-structured</c:v>
                </c:pt>
                <c:pt idx="2">
                  <c:v>Unstrcutred</c:v>
                </c:pt>
              </c:strCache>
            </c:strRef>
          </c:cat>
          <c:val>
            <c:numRef>
              <c:f>Sheet1!$B$2:$B$4</c:f>
              <c:numCache>
                <c:formatCode>0%</c:formatCode>
                <c:ptCount val="3"/>
                <c:pt idx="0">
                  <c:v>0.1</c:v>
                </c:pt>
                <c:pt idx="1">
                  <c:v>0.1</c:v>
                </c:pt>
                <c:pt idx="2">
                  <c:v>0.8</c:v>
                </c:pt>
              </c:numCache>
            </c:numRef>
          </c:val>
          <c:extLst>
            <c:ext xmlns:c16="http://schemas.microsoft.com/office/drawing/2014/chart" uri="{C3380CC4-5D6E-409C-BE32-E72D297353CC}">
              <c16:uniqueId val="{00000000-2603-4182-9550-971DE90EF509}"/>
            </c:ext>
          </c:extLst>
        </c:ser>
        <c:dLbls>
          <c:showLegendKey val="0"/>
          <c:showVal val="0"/>
          <c:showCatName val="0"/>
          <c:showSerName val="0"/>
          <c:showPercent val="0"/>
          <c:showBubbleSize val="0"/>
          <c:showLeaderLines val="1"/>
        </c:dLbls>
      </c:pie3DChart>
    </c:plotArea>
    <c:legend>
      <c:legendPos val="r"/>
      <c:overlay val="0"/>
    </c:legend>
    <c:plotVisOnly val="1"/>
    <c:dispBlanksAs val="gap"/>
    <c:showDLblsOverMax val="0"/>
  </c:chart>
  <c:txPr>
    <a:bodyPr/>
    <a:lstStyle/>
    <a:p>
      <a:pPr>
        <a:defRPr sz="1800"/>
      </a:pPr>
      <a:endParaRPr lang="en-US"/>
    </a:p>
  </c:txPr>
  <c:externalData r:id="rId1">
    <c:autoUpdate val="0"/>
  </c:externalData>
</c:chartSpac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D41B8D-A60C-44CD-88BB-637EE8A8C578}" type="doc">
      <dgm:prSet loTypeId="urn:microsoft.com/office/officeart/2005/8/layout/bList2" loCatId="list" qsTypeId="urn:microsoft.com/office/officeart/2005/8/quickstyle/simple1" qsCatId="simple" csTypeId="urn:microsoft.com/office/officeart/2005/8/colors/accent1_2" csCatId="accent1" phldr="1"/>
      <dgm:spPr/>
    </dgm:pt>
    <dgm:pt modelId="{0FAEEA53-8B46-48EA-B287-612899EF6290}">
      <dgm:prSet phldrT="[Text]"/>
      <dgm:spPr/>
      <dgm:t>
        <a:bodyPr/>
        <a:lstStyle/>
        <a:p>
          <a:r>
            <a:rPr lang="en-US" dirty="0"/>
            <a:t>Databases	</a:t>
          </a:r>
        </a:p>
      </dgm:t>
    </dgm:pt>
    <dgm:pt modelId="{B905BFD9-07D3-4F29-B922-22D0F1205F3B}" type="parTrans" cxnId="{325BD509-CB71-437F-B7FF-F548D8A13C2D}">
      <dgm:prSet/>
      <dgm:spPr/>
      <dgm:t>
        <a:bodyPr/>
        <a:lstStyle/>
        <a:p>
          <a:endParaRPr lang="en-US"/>
        </a:p>
      </dgm:t>
    </dgm:pt>
    <dgm:pt modelId="{B98A0C6B-2FF0-4426-85B3-72FF94413DAE}" type="sibTrans" cxnId="{325BD509-CB71-437F-B7FF-F548D8A13C2D}">
      <dgm:prSet/>
      <dgm:spPr/>
      <dgm:t>
        <a:bodyPr/>
        <a:lstStyle/>
        <a:p>
          <a:endParaRPr lang="en-US"/>
        </a:p>
      </dgm:t>
    </dgm:pt>
    <dgm:pt modelId="{37EBE7D4-B2DB-4295-8498-2EC66C701AA8}">
      <dgm:prSet phldrT="[Text]"/>
      <dgm:spPr/>
      <dgm:t>
        <a:bodyPr/>
        <a:lstStyle/>
        <a:p>
          <a:r>
            <a:rPr lang="en-US" dirty="0"/>
            <a:t>XML</a:t>
          </a:r>
        </a:p>
      </dgm:t>
    </dgm:pt>
    <dgm:pt modelId="{B98A78E9-4B33-4AD7-A909-3B2EB6135798}" type="parTrans" cxnId="{C9F5CEE9-AD10-4498-9392-4696AF3B5D83}">
      <dgm:prSet/>
      <dgm:spPr/>
      <dgm:t>
        <a:bodyPr/>
        <a:lstStyle/>
        <a:p>
          <a:endParaRPr lang="en-US"/>
        </a:p>
      </dgm:t>
    </dgm:pt>
    <dgm:pt modelId="{C9C2C74D-AF75-462E-98EA-0C991F752C30}" type="sibTrans" cxnId="{C9F5CEE9-AD10-4498-9392-4696AF3B5D83}">
      <dgm:prSet/>
      <dgm:spPr/>
      <dgm:t>
        <a:bodyPr/>
        <a:lstStyle/>
        <a:p>
          <a:endParaRPr lang="en-US"/>
        </a:p>
      </dgm:t>
    </dgm:pt>
    <dgm:pt modelId="{59E6C157-C722-4339-AC2D-A5CA519BBE2A}">
      <dgm:prSet phldrT="[Text]"/>
      <dgm:spPr/>
      <dgm:t>
        <a:bodyPr/>
        <a:lstStyle/>
        <a:p>
          <a:r>
            <a:rPr lang="en-US" dirty="0"/>
            <a:t>Web pages</a:t>
          </a:r>
        </a:p>
        <a:p>
          <a:r>
            <a:rPr lang="en-US" dirty="0"/>
            <a:t>Images</a:t>
          </a:r>
        </a:p>
      </dgm:t>
    </dgm:pt>
    <dgm:pt modelId="{3A4BB975-B051-48C5-8575-CB040D42D36F}" type="parTrans" cxnId="{A7D178B4-D5E9-4F29-8719-318D55F30C75}">
      <dgm:prSet/>
      <dgm:spPr/>
      <dgm:t>
        <a:bodyPr/>
        <a:lstStyle/>
        <a:p>
          <a:endParaRPr lang="en-US"/>
        </a:p>
      </dgm:t>
    </dgm:pt>
    <dgm:pt modelId="{0579A700-F7C2-4209-98EE-209C90FDFC78}" type="sibTrans" cxnId="{A7D178B4-D5E9-4F29-8719-318D55F30C75}">
      <dgm:prSet/>
      <dgm:spPr/>
      <dgm:t>
        <a:bodyPr/>
        <a:lstStyle/>
        <a:p>
          <a:endParaRPr lang="en-US"/>
        </a:p>
      </dgm:t>
    </dgm:pt>
    <dgm:pt modelId="{9CA5B5BB-5871-4C99-8573-88831DC00CE9}">
      <dgm:prSet/>
      <dgm:spPr/>
      <dgm:t>
        <a:bodyPr/>
        <a:lstStyle/>
        <a:p>
          <a:r>
            <a:rPr lang="en-US" dirty="0"/>
            <a:t>Structured</a:t>
          </a:r>
        </a:p>
      </dgm:t>
    </dgm:pt>
    <dgm:pt modelId="{37E94B4A-AC4B-4166-9F9C-461A8E9346DB}" type="parTrans" cxnId="{F33D0BDA-D093-4538-8091-F5072CD29120}">
      <dgm:prSet/>
      <dgm:spPr/>
      <dgm:t>
        <a:bodyPr/>
        <a:lstStyle/>
        <a:p>
          <a:endParaRPr lang="en-US"/>
        </a:p>
      </dgm:t>
    </dgm:pt>
    <dgm:pt modelId="{CD1E9E8A-4F65-4C9F-A391-4A5295779805}" type="sibTrans" cxnId="{F33D0BDA-D093-4538-8091-F5072CD29120}">
      <dgm:prSet/>
      <dgm:spPr/>
      <dgm:t>
        <a:bodyPr/>
        <a:lstStyle/>
        <a:p>
          <a:endParaRPr lang="en-US"/>
        </a:p>
      </dgm:t>
    </dgm:pt>
    <dgm:pt modelId="{C619BA6E-6610-4FE1-A5A6-86C1D5D5C5EC}">
      <dgm:prSet/>
      <dgm:spPr/>
      <dgm:t>
        <a:bodyPr/>
        <a:lstStyle/>
        <a:p>
          <a:r>
            <a:rPr lang="en-US" dirty="0"/>
            <a:t>Semi-structured</a:t>
          </a:r>
        </a:p>
      </dgm:t>
    </dgm:pt>
    <dgm:pt modelId="{7D302A3A-96B7-4E72-8024-D9FD30B580D2}" type="parTrans" cxnId="{9B2B17BE-3AAA-406B-B1DA-7A34A949103C}">
      <dgm:prSet/>
      <dgm:spPr/>
      <dgm:t>
        <a:bodyPr/>
        <a:lstStyle/>
        <a:p>
          <a:endParaRPr lang="en-US"/>
        </a:p>
      </dgm:t>
    </dgm:pt>
    <dgm:pt modelId="{3A732350-B902-487B-9F86-1BB74A2FAC65}" type="sibTrans" cxnId="{9B2B17BE-3AAA-406B-B1DA-7A34A949103C}">
      <dgm:prSet/>
      <dgm:spPr/>
      <dgm:t>
        <a:bodyPr/>
        <a:lstStyle/>
        <a:p>
          <a:endParaRPr lang="en-US"/>
        </a:p>
      </dgm:t>
    </dgm:pt>
    <dgm:pt modelId="{16A921E2-F42C-4D2E-8513-667BAD5CBBA4}">
      <dgm:prSet/>
      <dgm:spPr/>
      <dgm:t>
        <a:bodyPr/>
        <a:lstStyle/>
        <a:p>
          <a:r>
            <a:rPr lang="en-US" dirty="0"/>
            <a:t>Unstructured</a:t>
          </a:r>
        </a:p>
      </dgm:t>
    </dgm:pt>
    <dgm:pt modelId="{BF3B06B8-DB23-4B43-9DB1-8A63FC428F6F}" type="parTrans" cxnId="{FE146A29-AA82-4D63-8B54-2F3A240D6472}">
      <dgm:prSet/>
      <dgm:spPr/>
      <dgm:t>
        <a:bodyPr/>
        <a:lstStyle/>
        <a:p>
          <a:endParaRPr lang="en-US"/>
        </a:p>
      </dgm:t>
    </dgm:pt>
    <dgm:pt modelId="{F59EDFE7-FF64-4E03-B6EA-E351D412BAAE}" type="sibTrans" cxnId="{FE146A29-AA82-4D63-8B54-2F3A240D6472}">
      <dgm:prSet/>
      <dgm:spPr/>
      <dgm:t>
        <a:bodyPr/>
        <a:lstStyle/>
        <a:p>
          <a:endParaRPr lang="en-US"/>
        </a:p>
      </dgm:t>
    </dgm:pt>
    <dgm:pt modelId="{99CC1EC9-D317-4DAB-972B-8F528055F732}" type="pres">
      <dgm:prSet presAssocID="{91D41B8D-A60C-44CD-88BB-637EE8A8C578}" presName="diagram" presStyleCnt="0">
        <dgm:presLayoutVars>
          <dgm:dir/>
          <dgm:animLvl val="lvl"/>
          <dgm:resizeHandles val="exact"/>
        </dgm:presLayoutVars>
      </dgm:prSet>
      <dgm:spPr/>
    </dgm:pt>
    <dgm:pt modelId="{751B6684-8C08-4F45-A54C-01F2DDF9166E}" type="pres">
      <dgm:prSet presAssocID="{0FAEEA53-8B46-48EA-B287-612899EF6290}" presName="compNode" presStyleCnt="0"/>
      <dgm:spPr/>
    </dgm:pt>
    <dgm:pt modelId="{426EE926-E790-4D85-89CD-10EFA22D2D96}" type="pres">
      <dgm:prSet presAssocID="{0FAEEA53-8B46-48EA-B287-612899EF6290}" presName="childRect" presStyleLbl="bgAcc1" presStyleIdx="0" presStyleCnt="3">
        <dgm:presLayoutVars>
          <dgm:bulletEnabled val="1"/>
        </dgm:presLayoutVars>
      </dgm:prSet>
      <dgm:spPr/>
    </dgm:pt>
    <dgm:pt modelId="{F504372B-AFFB-497F-9BDE-780747763127}" type="pres">
      <dgm:prSet presAssocID="{0FAEEA53-8B46-48EA-B287-612899EF6290}" presName="parentText" presStyleLbl="node1" presStyleIdx="0" presStyleCnt="0">
        <dgm:presLayoutVars>
          <dgm:chMax val="0"/>
          <dgm:bulletEnabled val="1"/>
        </dgm:presLayoutVars>
      </dgm:prSet>
      <dgm:spPr/>
    </dgm:pt>
    <dgm:pt modelId="{195AE113-8A53-4A28-9F01-D429D6BECDBC}" type="pres">
      <dgm:prSet presAssocID="{0FAEEA53-8B46-48EA-B287-612899EF6290}" presName="parentRect" presStyleLbl="alignNode1" presStyleIdx="0" presStyleCnt="3"/>
      <dgm:spPr/>
    </dgm:pt>
    <dgm:pt modelId="{DC4C0D85-7619-4085-82CD-DBDA72987B24}" type="pres">
      <dgm:prSet presAssocID="{0FAEEA53-8B46-48EA-B287-612899EF6290}" presName="adorn" presStyleLbl="fgAccFollowNode1" presStyleIdx="0" presStyleCnt="3"/>
      <dgm:spPr/>
    </dgm:pt>
    <dgm:pt modelId="{00B3559C-2039-4D62-B617-CA28B206FE09}" type="pres">
      <dgm:prSet presAssocID="{B98A0C6B-2FF0-4426-85B3-72FF94413DAE}" presName="sibTrans" presStyleLbl="sibTrans2D1" presStyleIdx="0" presStyleCnt="0"/>
      <dgm:spPr/>
    </dgm:pt>
    <dgm:pt modelId="{B051B3C8-A6FB-4395-822D-69581DA4FA99}" type="pres">
      <dgm:prSet presAssocID="{37EBE7D4-B2DB-4295-8498-2EC66C701AA8}" presName="compNode" presStyleCnt="0"/>
      <dgm:spPr/>
    </dgm:pt>
    <dgm:pt modelId="{2AF3D9C3-4A32-4B70-AE54-1504CC9E7118}" type="pres">
      <dgm:prSet presAssocID="{37EBE7D4-B2DB-4295-8498-2EC66C701AA8}" presName="childRect" presStyleLbl="bgAcc1" presStyleIdx="1" presStyleCnt="3">
        <dgm:presLayoutVars>
          <dgm:bulletEnabled val="1"/>
        </dgm:presLayoutVars>
      </dgm:prSet>
      <dgm:spPr/>
    </dgm:pt>
    <dgm:pt modelId="{E9215C2F-AE71-4864-BB45-1991B4DFF9E5}" type="pres">
      <dgm:prSet presAssocID="{37EBE7D4-B2DB-4295-8498-2EC66C701AA8}" presName="parentText" presStyleLbl="node1" presStyleIdx="0" presStyleCnt="0">
        <dgm:presLayoutVars>
          <dgm:chMax val="0"/>
          <dgm:bulletEnabled val="1"/>
        </dgm:presLayoutVars>
      </dgm:prSet>
      <dgm:spPr/>
    </dgm:pt>
    <dgm:pt modelId="{FF8D32F1-3E32-451D-960B-9B4A1133362A}" type="pres">
      <dgm:prSet presAssocID="{37EBE7D4-B2DB-4295-8498-2EC66C701AA8}" presName="parentRect" presStyleLbl="alignNode1" presStyleIdx="1" presStyleCnt="3"/>
      <dgm:spPr/>
    </dgm:pt>
    <dgm:pt modelId="{3F0E8F97-E4C2-4367-8A94-4BFB2D8FB2B4}" type="pres">
      <dgm:prSet presAssocID="{37EBE7D4-B2DB-4295-8498-2EC66C701AA8}" presName="adorn" presStyleLbl="fgAccFollowNode1" presStyleIdx="1" presStyleCnt="3"/>
      <dgm:spPr/>
    </dgm:pt>
    <dgm:pt modelId="{8366569C-A29B-4757-B4E9-C8750F022E57}" type="pres">
      <dgm:prSet presAssocID="{C9C2C74D-AF75-462E-98EA-0C991F752C30}" presName="sibTrans" presStyleLbl="sibTrans2D1" presStyleIdx="0" presStyleCnt="0"/>
      <dgm:spPr/>
    </dgm:pt>
    <dgm:pt modelId="{D89053B7-9B03-46E1-A6CD-3D7CA094D59D}" type="pres">
      <dgm:prSet presAssocID="{59E6C157-C722-4339-AC2D-A5CA519BBE2A}" presName="compNode" presStyleCnt="0"/>
      <dgm:spPr/>
    </dgm:pt>
    <dgm:pt modelId="{A5C0795D-66B1-435D-8604-AF93F3204CCB}" type="pres">
      <dgm:prSet presAssocID="{59E6C157-C722-4339-AC2D-A5CA519BBE2A}" presName="childRect" presStyleLbl="bgAcc1" presStyleIdx="2" presStyleCnt="3">
        <dgm:presLayoutVars>
          <dgm:bulletEnabled val="1"/>
        </dgm:presLayoutVars>
      </dgm:prSet>
      <dgm:spPr/>
    </dgm:pt>
    <dgm:pt modelId="{47D2EEDA-9AB5-4F7C-BEB3-549BB099972B}" type="pres">
      <dgm:prSet presAssocID="{59E6C157-C722-4339-AC2D-A5CA519BBE2A}" presName="parentText" presStyleLbl="node1" presStyleIdx="0" presStyleCnt="0">
        <dgm:presLayoutVars>
          <dgm:chMax val="0"/>
          <dgm:bulletEnabled val="1"/>
        </dgm:presLayoutVars>
      </dgm:prSet>
      <dgm:spPr/>
    </dgm:pt>
    <dgm:pt modelId="{312180ED-C0DF-48E3-8592-A3E808B91911}" type="pres">
      <dgm:prSet presAssocID="{59E6C157-C722-4339-AC2D-A5CA519BBE2A}" presName="parentRect" presStyleLbl="alignNode1" presStyleIdx="2" presStyleCnt="3"/>
      <dgm:spPr/>
    </dgm:pt>
    <dgm:pt modelId="{C1A1CDE7-1B9A-424D-9911-75CF6F9ABB92}" type="pres">
      <dgm:prSet presAssocID="{59E6C157-C722-4339-AC2D-A5CA519BBE2A}" presName="adorn" presStyleLbl="fgAccFollowNode1" presStyleIdx="2" presStyleCnt="3"/>
      <dgm:spPr/>
    </dgm:pt>
  </dgm:ptLst>
  <dgm:cxnLst>
    <dgm:cxn modelId="{9EE96901-6B46-41A7-B0D9-07792EF5FD12}" type="presOf" srcId="{37EBE7D4-B2DB-4295-8498-2EC66C701AA8}" destId="{FF8D32F1-3E32-451D-960B-9B4A1133362A}" srcOrd="1" destOrd="0" presId="urn:microsoft.com/office/officeart/2005/8/layout/bList2"/>
    <dgm:cxn modelId="{325BD509-CB71-437F-B7FF-F548D8A13C2D}" srcId="{91D41B8D-A60C-44CD-88BB-637EE8A8C578}" destId="{0FAEEA53-8B46-48EA-B287-612899EF6290}" srcOrd="0" destOrd="0" parTransId="{B905BFD9-07D3-4F29-B922-22D0F1205F3B}" sibTransId="{B98A0C6B-2FF0-4426-85B3-72FF94413DAE}"/>
    <dgm:cxn modelId="{0B6F2B1B-CEED-40C3-A570-7CF7637AB9C1}" type="presOf" srcId="{B98A0C6B-2FF0-4426-85B3-72FF94413DAE}" destId="{00B3559C-2039-4D62-B617-CA28B206FE09}" srcOrd="0" destOrd="0" presId="urn:microsoft.com/office/officeart/2005/8/layout/bList2"/>
    <dgm:cxn modelId="{9A646124-1B28-4913-8A5F-6EDB80984102}" type="presOf" srcId="{0FAEEA53-8B46-48EA-B287-612899EF6290}" destId="{195AE113-8A53-4A28-9F01-D429D6BECDBC}" srcOrd="1" destOrd="0" presId="urn:microsoft.com/office/officeart/2005/8/layout/bList2"/>
    <dgm:cxn modelId="{FE146A29-AA82-4D63-8B54-2F3A240D6472}" srcId="{59E6C157-C722-4339-AC2D-A5CA519BBE2A}" destId="{16A921E2-F42C-4D2E-8513-667BAD5CBBA4}" srcOrd="0" destOrd="0" parTransId="{BF3B06B8-DB23-4B43-9DB1-8A63FC428F6F}" sibTransId="{F59EDFE7-FF64-4E03-B6EA-E351D412BAAE}"/>
    <dgm:cxn modelId="{A9F8203B-315A-4BC7-BC0D-5ABC8CDB1387}" type="presOf" srcId="{16A921E2-F42C-4D2E-8513-667BAD5CBBA4}" destId="{A5C0795D-66B1-435D-8604-AF93F3204CCB}" srcOrd="0" destOrd="0" presId="urn:microsoft.com/office/officeart/2005/8/layout/bList2"/>
    <dgm:cxn modelId="{187CFA61-275E-46E9-AD31-F0200101A5E4}" type="presOf" srcId="{37EBE7D4-B2DB-4295-8498-2EC66C701AA8}" destId="{E9215C2F-AE71-4864-BB45-1991B4DFF9E5}" srcOrd="0" destOrd="0" presId="urn:microsoft.com/office/officeart/2005/8/layout/bList2"/>
    <dgm:cxn modelId="{BCEDA76B-B271-415C-BCE4-D0F5185A7D0A}" type="presOf" srcId="{9CA5B5BB-5871-4C99-8573-88831DC00CE9}" destId="{426EE926-E790-4D85-89CD-10EFA22D2D96}" srcOrd="0" destOrd="0" presId="urn:microsoft.com/office/officeart/2005/8/layout/bList2"/>
    <dgm:cxn modelId="{146E787E-C160-4B51-BCC0-3BEF48C7596C}" type="presOf" srcId="{59E6C157-C722-4339-AC2D-A5CA519BBE2A}" destId="{47D2EEDA-9AB5-4F7C-BEB3-549BB099972B}" srcOrd="0" destOrd="0" presId="urn:microsoft.com/office/officeart/2005/8/layout/bList2"/>
    <dgm:cxn modelId="{AA822982-21D0-472A-8887-168A47AF85F3}" type="presOf" srcId="{0FAEEA53-8B46-48EA-B287-612899EF6290}" destId="{F504372B-AFFB-497F-9BDE-780747763127}" srcOrd="0" destOrd="0" presId="urn:microsoft.com/office/officeart/2005/8/layout/bList2"/>
    <dgm:cxn modelId="{15315D86-1A7D-4F41-B174-CF8BB069D32E}" type="presOf" srcId="{91D41B8D-A60C-44CD-88BB-637EE8A8C578}" destId="{99CC1EC9-D317-4DAB-972B-8F528055F732}" srcOrd="0" destOrd="0" presId="urn:microsoft.com/office/officeart/2005/8/layout/bList2"/>
    <dgm:cxn modelId="{F06558AB-1366-433E-8B5F-26C1FB5B6840}" type="presOf" srcId="{C619BA6E-6610-4FE1-A5A6-86C1D5D5C5EC}" destId="{2AF3D9C3-4A32-4B70-AE54-1504CC9E7118}" srcOrd="0" destOrd="0" presId="urn:microsoft.com/office/officeart/2005/8/layout/bList2"/>
    <dgm:cxn modelId="{A7D178B4-D5E9-4F29-8719-318D55F30C75}" srcId="{91D41B8D-A60C-44CD-88BB-637EE8A8C578}" destId="{59E6C157-C722-4339-AC2D-A5CA519BBE2A}" srcOrd="2" destOrd="0" parTransId="{3A4BB975-B051-48C5-8575-CB040D42D36F}" sibTransId="{0579A700-F7C2-4209-98EE-209C90FDFC78}"/>
    <dgm:cxn modelId="{9B2B17BE-3AAA-406B-B1DA-7A34A949103C}" srcId="{37EBE7D4-B2DB-4295-8498-2EC66C701AA8}" destId="{C619BA6E-6610-4FE1-A5A6-86C1D5D5C5EC}" srcOrd="0" destOrd="0" parTransId="{7D302A3A-96B7-4E72-8024-D9FD30B580D2}" sibTransId="{3A732350-B902-487B-9F86-1BB74A2FAC65}"/>
    <dgm:cxn modelId="{9D4411D2-1498-4038-A841-BACE56E71F0B}" type="presOf" srcId="{59E6C157-C722-4339-AC2D-A5CA519BBE2A}" destId="{312180ED-C0DF-48E3-8592-A3E808B91911}" srcOrd="1" destOrd="0" presId="urn:microsoft.com/office/officeart/2005/8/layout/bList2"/>
    <dgm:cxn modelId="{F33D0BDA-D093-4538-8091-F5072CD29120}" srcId="{0FAEEA53-8B46-48EA-B287-612899EF6290}" destId="{9CA5B5BB-5871-4C99-8573-88831DC00CE9}" srcOrd="0" destOrd="0" parTransId="{37E94B4A-AC4B-4166-9F9C-461A8E9346DB}" sibTransId="{CD1E9E8A-4F65-4C9F-A391-4A5295779805}"/>
    <dgm:cxn modelId="{C9F5CEE9-AD10-4498-9392-4696AF3B5D83}" srcId="{91D41B8D-A60C-44CD-88BB-637EE8A8C578}" destId="{37EBE7D4-B2DB-4295-8498-2EC66C701AA8}" srcOrd="1" destOrd="0" parTransId="{B98A78E9-4B33-4AD7-A909-3B2EB6135798}" sibTransId="{C9C2C74D-AF75-462E-98EA-0C991F752C30}"/>
    <dgm:cxn modelId="{EEC090F4-3CC2-49AE-B173-47AC3F5284DD}" type="presOf" srcId="{C9C2C74D-AF75-462E-98EA-0C991F752C30}" destId="{8366569C-A29B-4757-B4E9-C8750F022E57}" srcOrd="0" destOrd="0" presId="urn:microsoft.com/office/officeart/2005/8/layout/bList2"/>
    <dgm:cxn modelId="{8E0DADFE-204E-4C62-BA41-2E16AF94020C}" type="presParOf" srcId="{99CC1EC9-D317-4DAB-972B-8F528055F732}" destId="{751B6684-8C08-4F45-A54C-01F2DDF9166E}" srcOrd="0" destOrd="0" presId="urn:microsoft.com/office/officeart/2005/8/layout/bList2"/>
    <dgm:cxn modelId="{2ECC4A13-B801-4DB4-99CE-BD7E36E14099}" type="presParOf" srcId="{751B6684-8C08-4F45-A54C-01F2DDF9166E}" destId="{426EE926-E790-4D85-89CD-10EFA22D2D96}" srcOrd="0" destOrd="0" presId="urn:microsoft.com/office/officeart/2005/8/layout/bList2"/>
    <dgm:cxn modelId="{111293EE-836D-4CA2-81E9-E0233F0ABBE8}" type="presParOf" srcId="{751B6684-8C08-4F45-A54C-01F2DDF9166E}" destId="{F504372B-AFFB-497F-9BDE-780747763127}" srcOrd="1" destOrd="0" presId="urn:microsoft.com/office/officeart/2005/8/layout/bList2"/>
    <dgm:cxn modelId="{A53D7639-3461-4EF9-AD91-E9B5A247D507}" type="presParOf" srcId="{751B6684-8C08-4F45-A54C-01F2DDF9166E}" destId="{195AE113-8A53-4A28-9F01-D429D6BECDBC}" srcOrd="2" destOrd="0" presId="urn:microsoft.com/office/officeart/2005/8/layout/bList2"/>
    <dgm:cxn modelId="{3A4D72CD-269D-4B83-8F3B-6B1A2EBB9A94}" type="presParOf" srcId="{751B6684-8C08-4F45-A54C-01F2DDF9166E}" destId="{DC4C0D85-7619-4085-82CD-DBDA72987B24}" srcOrd="3" destOrd="0" presId="urn:microsoft.com/office/officeart/2005/8/layout/bList2"/>
    <dgm:cxn modelId="{9A0150B0-46DB-4029-9217-35A9A1F99964}" type="presParOf" srcId="{99CC1EC9-D317-4DAB-972B-8F528055F732}" destId="{00B3559C-2039-4D62-B617-CA28B206FE09}" srcOrd="1" destOrd="0" presId="urn:microsoft.com/office/officeart/2005/8/layout/bList2"/>
    <dgm:cxn modelId="{D0E597B0-FB27-477A-B4A2-1E455CE346A0}" type="presParOf" srcId="{99CC1EC9-D317-4DAB-972B-8F528055F732}" destId="{B051B3C8-A6FB-4395-822D-69581DA4FA99}" srcOrd="2" destOrd="0" presId="urn:microsoft.com/office/officeart/2005/8/layout/bList2"/>
    <dgm:cxn modelId="{31C24B61-C0CF-4868-B71E-077ACAA1B206}" type="presParOf" srcId="{B051B3C8-A6FB-4395-822D-69581DA4FA99}" destId="{2AF3D9C3-4A32-4B70-AE54-1504CC9E7118}" srcOrd="0" destOrd="0" presId="urn:microsoft.com/office/officeart/2005/8/layout/bList2"/>
    <dgm:cxn modelId="{F07A1E1B-0BCB-4212-864C-BDCFBF1F7B09}" type="presParOf" srcId="{B051B3C8-A6FB-4395-822D-69581DA4FA99}" destId="{E9215C2F-AE71-4864-BB45-1991B4DFF9E5}" srcOrd="1" destOrd="0" presId="urn:microsoft.com/office/officeart/2005/8/layout/bList2"/>
    <dgm:cxn modelId="{EDC596C3-7C6F-4F57-B1D5-6357FA54631C}" type="presParOf" srcId="{B051B3C8-A6FB-4395-822D-69581DA4FA99}" destId="{FF8D32F1-3E32-451D-960B-9B4A1133362A}" srcOrd="2" destOrd="0" presId="urn:microsoft.com/office/officeart/2005/8/layout/bList2"/>
    <dgm:cxn modelId="{78940A03-5B75-4F19-850D-37882AF85A7E}" type="presParOf" srcId="{B051B3C8-A6FB-4395-822D-69581DA4FA99}" destId="{3F0E8F97-E4C2-4367-8A94-4BFB2D8FB2B4}" srcOrd="3" destOrd="0" presId="urn:microsoft.com/office/officeart/2005/8/layout/bList2"/>
    <dgm:cxn modelId="{9195D07A-BDF1-47AD-BAD9-96992472CA13}" type="presParOf" srcId="{99CC1EC9-D317-4DAB-972B-8F528055F732}" destId="{8366569C-A29B-4757-B4E9-C8750F022E57}" srcOrd="3" destOrd="0" presId="urn:microsoft.com/office/officeart/2005/8/layout/bList2"/>
    <dgm:cxn modelId="{6FC7E9E0-B369-454F-A192-A20E79CFEEAE}" type="presParOf" srcId="{99CC1EC9-D317-4DAB-972B-8F528055F732}" destId="{D89053B7-9B03-46E1-A6CD-3D7CA094D59D}" srcOrd="4" destOrd="0" presId="urn:microsoft.com/office/officeart/2005/8/layout/bList2"/>
    <dgm:cxn modelId="{DC4F3743-2F40-4017-A062-A211BD6CC298}" type="presParOf" srcId="{D89053B7-9B03-46E1-A6CD-3D7CA094D59D}" destId="{A5C0795D-66B1-435D-8604-AF93F3204CCB}" srcOrd="0" destOrd="0" presId="urn:microsoft.com/office/officeart/2005/8/layout/bList2"/>
    <dgm:cxn modelId="{78486700-6506-4DD7-BFBA-1257FEECCFCF}" type="presParOf" srcId="{D89053B7-9B03-46E1-A6CD-3D7CA094D59D}" destId="{47D2EEDA-9AB5-4F7C-BEB3-549BB099972B}" srcOrd="1" destOrd="0" presId="urn:microsoft.com/office/officeart/2005/8/layout/bList2"/>
    <dgm:cxn modelId="{144B12B5-1233-4DF6-A7EB-E25C8F4F2BDB}" type="presParOf" srcId="{D89053B7-9B03-46E1-A6CD-3D7CA094D59D}" destId="{312180ED-C0DF-48E3-8592-A3E808B91911}" srcOrd="2" destOrd="0" presId="urn:microsoft.com/office/officeart/2005/8/layout/bList2"/>
    <dgm:cxn modelId="{E69A92E6-443A-4EC3-86F4-53D81B2C6AFE}" type="presParOf" srcId="{D89053B7-9B03-46E1-A6CD-3D7CA094D59D}" destId="{C1A1CDE7-1B9A-424D-9911-75CF6F9ABB92}" srcOrd="3" destOrd="0" presId="urn:microsoft.com/office/officeart/2005/8/layout/b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26EE926-E790-4D85-89CD-10EFA22D2D96}">
      <dsp:nvSpPr>
        <dsp:cNvPr id="0" name=""/>
        <dsp:cNvSpPr/>
      </dsp:nvSpPr>
      <dsp:spPr>
        <a:xfrm>
          <a:off x="4120" y="1011016"/>
          <a:ext cx="1779546" cy="1328393"/>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76200" rIns="25400" bIns="254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Structured</a:t>
          </a:r>
        </a:p>
      </dsp:txBody>
      <dsp:txXfrm>
        <a:off x="35246" y="1042142"/>
        <a:ext cx="1717294" cy="1297267"/>
      </dsp:txXfrm>
    </dsp:sp>
    <dsp:sp modelId="{195AE113-8A53-4A28-9F01-D429D6BECDBC}">
      <dsp:nvSpPr>
        <dsp:cNvPr id="0" name=""/>
        <dsp:cNvSpPr/>
      </dsp:nvSpPr>
      <dsp:spPr>
        <a:xfrm>
          <a:off x="4120" y="2339410"/>
          <a:ext cx="1779546" cy="571209"/>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0" rIns="21590" bIns="0" numCol="1" spcCol="1270" anchor="ctr" anchorCtr="0">
          <a:noAutofit/>
        </a:bodyPr>
        <a:lstStyle/>
        <a:p>
          <a:pPr marL="0" lvl="0" indent="0" algn="l" defTabSz="755650">
            <a:lnSpc>
              <a:spcPct val="90000"/>
            </a:lnSpc>
            <a:spcBef>
              <a:spcPct val="0"/>
            </a:spcBef>
            <a:spcAft>
              <a:spcPct val="35000"/>
            </a:spcAft>
            <a:buNone/>
          </a:pPr>
          <a:r>
            <a:rPr lang="en-US" sz="1700" kern="1200" dirty="0"/>
            <a:t>Databases	</a:t>
          </a:r>
        </a:p>
      </dsp:txBody>
      <dsp:txXfrm>
        <a:off x="4120" y="2339410"/>
        <a:ext cx="1253201" cy="571209"/>
      </dsp:txXfrm>
    </dsp:sp>
    <dsp:sp modelId="{DC4C0D85-7619-4085-82CD-DBDA72987B24}">
      <dsp:nvSpPr>
        <dsp:cNvPr id="0" name=""/>
        <dsp:cNvSpPr/>
      </dsp:nvSpPr>
      <dsp:spPr>
        <a:xfrm>
          <a:off x="1307662" y="2430141"/>
          <a:ext cx="622841" cy="622841"/>
        </a:xfrm>
        <a:prstGeom prst="ellipse">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AF3D9C3-4A32-4B70-AE54-1504CC9E7118}">
      <dsp:nvSpPr>
        <dsp:cNvPr id="0" name=""/>
        <dsp:cNvSpPr/>
      </dsp:nvSpPr>
      <dsp:spPr>
        <a:xfrm>
          <a:off x="2084808" y="1011016"/>
          <a:ext cx="1779546" cy="1328393"/>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76200" rIns="25400" bIns="254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Semi-structured</a:t>
          </a:r>
        </a:p>
      </dsp:txBody>
      <dsp:txXfrm>
        <a:off x="2115934" y="1042142"/>
        <a:ext cx="1717294" cy="1297267"/>
      </dsp:txXfrm>
    </dsp:sp>
    <dsp:sp modelId="{FF8D32F1-3E32-451D-960B-9B4A1133362A}">
      <dsp:nvSpPr>
        <dsp:cNvPr id="0" name=""/>
        <dsp:cNvSpPr/>
      </dsp:nvSpPr>
      <dsp:spPr>
        <a:xfrm>
          <a:off x="2084808" y="2339410"/>
          <a:ext cx="1779546" cy="571209"/>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0" rIns="21590" bIns="0" numCol="1" spcCol="1270" anchor="ctr" anchorCtr="0">
          <a:noAutofit/>
        </a:bodyPr>
        <a:lstStyle/>
        <a:p>
          <a:pPr marL="0" lvl="0" indent="0" algn="l" defTabSz="755650">
            <a:lnSpc>
              <a:spcPct val="90000"/>
            </a:lnSpc>
            <a:spcBef>
              <a:spcPct val="0"/>
            </a:spcBef>
            <a:spcAft>
              <a:spcPct val="35000"/>
            </a:spcAft>
            <a:buNone/>
          </a:pPr>
          <a:r>
            <a:rPr lang="en-US" sz="1700" kern="1200" dirty="0"/>
            <a:t>XML</a:t>
          </a:r>
        </a:p>
      </dsp:txBody>
      <dsp:txXfrm>
        <a:off x="2084808" y="2339410"/>
        <a:ext cx="1253201" cy="571209"/>
      </dsp:txXfrm>
    </dsp:sp>
    <dsp:sp modelId="{3F0E8F97-E4C2-4367-8A94-4BFB2D8FB2B4}">
      <dsp:nvSpPr>
        <dsp:cNvPr id="0" name=""/>
        <dsp:cNvSpPr/>
      </dsp:nvSpPr>
      <dsp:spPr>
        <a:xfrm>
          <a:off x="3388350" y="2430141"/>
          <a:ext cx="622841" cy="622841"/>
        </a:xfrm>
        <a:prstGeom prst="ellipse">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A5C0795D-66B1-435D-8604-AF93F3204CCB}">
      <dsp:nvSpPr>
        <dsp:cNvPr id="0" name=""/>
        <dsp:cNvSpPr/>
      </dsp:nvSpPr>
      <dsp:spPr>
        <a:xfrm>
          <a:off x="4165496" y="1011016"/>
          <a:ext cx="1779546" cy="1328393"/>
        </a:xfrm>
        <a:prstGeom prst="round2SameRect">
          <a:avLst>
            <a:gd name="adj1" fmla="val 8000"/>
            <a:gd name="adj2" fmla="val 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5400" tIns="76200" rIns="25400" bIns="25400" numCol="1" spcCol="1270" anchor="t" anchorCtr="0">
          <a:noAutofit/>
        </a:bodyPr>
        <a:lstStyle/>
        <a:p>
          <a:pPr marL="228600" lvl="1" indent="-228600" algn="l" defTabSz="889000">
            <a:lnSpc>
              <a:spcPct val="90000"/>
            </a:lnSpc>
            <a:spcBef>
              <a:spcPct val="0"/>
            </a:spcBef>
            <a:spcAft>
              <a:spcPct val="15000"/>
            </a:spcAft>
            <a:buChar char="•"/>
          </a:pPr>
          <a:r>
            <a:rPr lang="en-US" sz="2000" kern="1200" dirty="0"/>
            <a:t>Unstructured</a:t>
          </a:r>
        </a:p>
      </dsp:txBody>
      <dsp:txXfrm>
        <a:off x="4196622" y="1042142"/>
        <a:ext cx="1717294" cy="1297267"/>
      </dsp:txXfrm>
    </dsp:sp>
    <dsp:sp modelId="{312180ED-C0DF-48E3-8592-A3E808B91911}">
      <dsp:nvSpPr>
        <dsp:cNvPr id="0" name=""/>
        <dsp:cNvSpPr/>
      </dsp:nvSpPr>
      <dsp:spPr>
        <a:xfrm>
          <a:off x="4165496" y="2339410"/>
          <a:ext cx="1779546" cy="571209"/>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0" rIns="21590" bIns="0" numCol="1" spcCol="1270" anchor="ctr" anchorCtr="0">
          <a:noAutofit/>
        </a:bodyPr>
        <a:lstStyle/>
        <a:p>
          <a:pPr marL="0" lvl="0" indent="0" algn="l" defTabSz="755650">
            <a:lnSpc>
              <a:spcPct val="90000"/>
            </a:lnSpc>
            <a:spcBef>
              <a:spcPct val="0"/>
            </a:spcBef>
            <a:spcAft>
              <a:spcPct val="35000"/>
            </a:spcAft>
            <a:buNone/>
          </a:pPr>
          <a:r>
            <a:rPr lang="en-US" sz="1700" kern="1200" dirty="0"/>
            <a:t>Web pages</a:t>
          </a:r>
        </a:p>
        <a:p>
          <a:pPr marL="0" lvl="0" indent="0" algn="l" defTabSz="755650">
            <a:lnSpc>
              <a:spcPct val="90000"/>
            </a:lnSpc>
            <a:spcBef>
              <a:spcPct val="0"/>
            </a:spcBef>
            <a:spcAft>
              <a:spcPct val="35000"/>
            </a:spcAft>
            <a:buNone/>
          </a:pPr>
          <a:r>
            <a:rPr lang="en-US" sz="1700" kern="1200" dirty="0"/>
            <a:t>Images</a:t>
          </a:r>
        </a:p>
      </dsp:txBody>
      <dsp:txXfrm>
        <a:off x="4165496" y="2339410"/>
        <a:ext cx="1253201" cy="571209"/>
      </dsp:txXfrm>
    </dsp:sp>
    <dsp:sp modelId="{C1A1CDE7-1B9A-424D-9911-75CF6F9ABB92}">
      <dsp:nvSpPr>
        <dsp:cNvPr id="0" name=""/>
        <dsp:cNvSpPr/>
      </dsp:nvSpPr>
      <dsp:spPr>
        <a:xfrm>
          <a:off x="5469038" y="2430141"/>
          <a:ext cx="622841" cy="622841"/>
        </a:xfrm>
        <a:prstGeom prst="ellipse">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bList2">
  <dgm:title val=""/>
  <dgm:desc val=""/>
  <dgm:catLst>
    <dgm:cat type="list" pri="7000"/>
    <dgm:cat type="convert" pri="16000"/>
    <dgm:cat type="picture" pri="28000"/>
    <dgm:cat type="pictureconvert" pri="28000"/>
  </dgm:catLst>
  <dgm:sampData useDef="1">
    <dgm:dataModel>
      <dgm:pt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dir/>
      <dgm:animLvl val="lvl"/>
      <dgm:resizeHandles val="exact"/>
    </dgm:varLst>
    <dgm:choose name="Name0">
      <dgm:if name="Name1" axis="self"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08"/>
      <dgm:constr type="sp" refType="w" refFor="ch" refForName="compNode" op="equ" fact="0.16"/>
      <dgm:constr type="primFontSz" for="des" forName="parentText" op="equ" val="65"/>
      <dgm:constr type="primFontSz" for="des" forName="childRect" op="equ" val="65"/>
    </dgm:constrLst>
    <dgm:ruleLst/>
    <dgm:forEach name="nodesForEach" axis="ch" ptType="node">
      <dgm:layoutNode name="compNode">
        <dgm:alg type="composite">
          <dgm:param type="ar" val="0.943"/>
        </dgm:alg>
        <dgm:shape xmlns:r="http://schemas.openxmlformats.org/officeDocument/2006/relationships" r:blip="">
          <dgm:adjLst/>
        </dgm:shape>
        <dgm:presOf/>
        <dgm:choose name="Name3">
          <dgm:if name="Name4" axis="self" func="var" arg="dir" op="equ" val="norm">
            <dgm:constrLst>
              <dgm:constr type="w" val="1"/>
              <dgm:constr type="h" refType="w" fact="1.06"/>
              <dgm:constr type="h" for="ch" forName="childRect" refType="h" fact="0.65"/>
              <dgm:constr type="w" for="ch" forName="childRect" refType="w" fact="0.923"/>
              <dgm:constr type="l" for="ch" forName="childRect"/>
              <dgm:constr type="t" for="ch" forName="childRect"/>
              <dgm:constr type="w" for="ch" forName="parentText" refType="w" fact="0.65"/>
              <dgm:constr type="h" for="ch" forName="parentText" refType="h" refFor="ch" refForName="childRect" fact="0.43"/>
              <dgm:constr type="l" for="ch" forName="parentText"/>
              <dgm:constr type="t" for="ch" forName="parentText" refType="h" refFor="ch" refForName="childRect"/>
              <dgm:constr type="w" for="ch" forName="parentRect" refType="w" fact="0.923"/>
              <dgm:constr type="h" for="ch" forName="parentRect" refType="h" refFor="ch" refForName="parentText"/>
              <dgm:constr type="l" for="ch" forName="parentRect"/>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r" for="ch" forName="adorn" refType="w"/>
            </dgm:constrLst>
          </dgm:if>
          <dgm:else name="Name5">
            <dgm:constrLst>
              <dgm:constr type="w" val="1"/>
              <dgm:constr type="h" refType="w" fact="1.06"/>
              <dgm:constr type="h" for="ch" forName="childRect" refType="h" fact="0.65"/>
              <dgm:constr type="w" for="ch" forName="childRect" refType="w" fact="0.923"/>
              <dgm:constr type="r" for="ch" forName="childRect" refType="w"/>
              <dgm:constr type="t" for="ch" forName="childRect"/>
              <dgm:constr type="w" for="ch" forName="parentText" refType="w" fact="0.65"/>
              <dgm:constr type="h" for="ch" forName="parentText" refType="h" refFor="ch" refForName="childRect" fact="0.43"/>
              <dgm:constr type="r" for="ch" forName="parentText" refType="w"/>
              <dgm:constr type="t" for="ch" forName="parentText" refType="h" refFor="ch" refForName="childRect"/>
              <dgm:constr type="w" for="ch" forName="parentRect" refType="w" fact="0.923"/>
              <dgm:constr type="h" for="ch" forName="parentRect" refType="h" refFor="ch" refForName="parentText"/>
              <dgm:constr type="r" for="ch" forName="parentRect" refType="w"/>
              <dgm:constr type="t" for="ch" forName="parentRect" refType="t" refFor="ch" refForName="parentText"/>
              <dgm:constr type="w" for="ch" forName="adorn" refType="w" refFor="ch" refForName="parentRect" fact="0.35"/>
              <dgm:constr type="h" for="ch" forName="adorn" refType="w" refFor="ch" refForName="parentRect" fact="0.35"/>
              <dgm:constr type="b" for="ch" forName="adorn" refType="h"/>
              <dgm:constr type="l" for="ch" forName="adorn"/>
            </dgm:constrLst>
          </dgm:else>
        </dgm:choose>
        <dgm:ruleLst/>
        <dgm:layoutNode name="childRect" styleLbl="bgAcc1">
          <dgm:varLst>
            <dgm:bulletEnabled val="1"/>
          </dgm:varLst>
          <dgm:alg type="tx">
            <dgm:param type="stBulletLvl" val="1"/>
          </dgm:alg>
          <dgm:shape xmlns:r="http://schemas.openxmlformats.org/officeDocument/2006/relationships" type="round2SameRect" r:blip="">
            <dgm:adjLst>
              <dgm:adj idx="1" val="0.08"/>
            </dgm:adjLst>
          </dgm:shape>
          <dgm:presOf axis="des" ptType="node"/>
          <dgm:constrLst>
            <dgm:constr type="secFontSz" refType="primFontSz"/>
            <dgm:constr type="tMarg" refType="primFontSz" fact="0.3"/>
            <dgm:constr type="bMarg" refType="primFontSz" fact="0.1"/>
            <dgm:constr type="lMarg" refType="primFontSz" fact="0.1"/>
            <dgm:constr type="rMarg" refType="primFontSz" fact="0.1"/>
          </dgm:constrLst>
          <dgm:ruleLst>
            <dgm:rule type="primFontSz" val="5" fact="NaN" max="NaN"/>
          </dgm:ruleLst>
        </dgm:layoutNode>
        <dgm:layoutNode name="parentText">
          <dgm:varLst>
            <dgm:chMax val="0"/>
            <dgm:bulletEnabled val="1"/>
          </dgm:varLst>
          <dgm:choose name="Name6">
            <dgm:if name="Name7" func="var" arg="dir" op="equ" val="norm">
              <dgm:alg type="tx">
                <dgm:param type="parTxLTRAlign" val="l"/>
                <dgm:param type="parTxRTLAlign" val="l"/>
              </dgm:alg>
            </dgm:if>
            <dgm:else name="Name8">
              <dgm:alg type="tx">
                <dgm:param type="parTxLTRAlign" val="r"/>
                <dgm:param type="parTxRTLAlign" val="r"/>
              </dgm:alg>
            </dgm:else>
          </dgm:choose>
          <dgm:shape xmlns:r="http://schemas.openxmlformats.org/officeDocument/2006/relationships" type="rect" r:blip="" zOrderOff="1" hideGeom="1">
            <dgm:adjLst/>
          </dgm:shape>
          <dgm:presOf axis="self" ptType="node"/>
          <dgm:constrLst>
            <dgm:constr type="tMarg"/>
            <dgm:constr type="bMarg"/>
            <dgm:constr type="lMarg" refType="primFontSz" fact="0.3"/>
            <dgm:constr type="rMarg" refType="primFontSz" fact="0.1"/>
          </dgm:constrLst>
          <dgm:ruleLst>
            <dgm:rule type="primFontSz" val="5" fact="NaN" max="NaN"/>
          </dgm:ruleLst>
        </dgm:layoutNode>
        <dgm:layoutNode name="parentRect" styleLbl="alignNode1">
          <dgm:alg type="sp"/>
          <dgm:shape xmlns:r="http://schemas.openxmlformats.org/officeDocument/2006/relationships" type="rect" r:blip="">
            <dgm:adjLst/>
          </dgm:shape>
          <dgm:presOf axis="self" ptType="node"/>
          <dgm:constrLst/>
          <dgm:ruleLst/>
        </dgm:layoutNode>
        <dgm:layoutNode name="adorn" styleLbl="fgAccFollowNode1">
          <dgm:alg type="sp"/>
          <dgm:shape xmlns:r="http://schemas.openxmlformats.org/officeDocument/2006/relationships" type="ellipse" r:blip="" blipPhldr="1">
            <dgm:adjLst/>
          </dgm:shape>
          <dgm:presOf/>
          <dgm:constrLst/>
          <dgm:ruleLst/>
        </dgm:layoutNode>
      </dgm:layoutNode>
      <dgm:forEach name="sibTransForEach" axis="followSib" ptType="sibTrans" cnt="1">
        <dgm:layoutNode name="sibTrans">
          <dgm:alg type="sp"/>
          <dgm:shape xmlns:r="http://schemas.openxmlformats.org/officeDocument/2006/relationships" type="rect" r:blip="" hideGeom="1">
            <dgm:adjLst/>
          </dgm:shape>
          <dgm:presOf axis="self"/>
          <dgm:constrLst>
            <dgm:constr type="w" val="1"/>
            <dgm:constr type="h" refType="w"/>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5/14/2022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www.guru99.com/what-is-big-data.html" TargetMode="External"/><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diagramLayout" Target="../diagrams/layout1.xml"/><Relationship Id="rId7" Type="http://schemas.openxmlformats.org/officeDocument/2006/relationships/image" Target="../media/image18.png"/><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10" Type="http://schemas.openxmlformats.org/officeDocument/2006/relationships/image" Target="../media/image21.png"/><Relationship Id="rId4" Type="http://schemas.openxmlformats.org/officeDocument/2006/relationships/diagramQuickStyle" Target="../diagrams/quickStyle1.xml"/><Relationship Id="rId9"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png"/><Relationship Id="rId1" Type="http://schemas.openxmlformats.org/officeDocument/2006/relationships/slideLayout" Target="../slideLayouts/slideLayout3.xml"/><Relationship Id="rId6" Type="http://schemas.openxmlformats.org/officeDocument/2006/relationships/hyperlink" Target="https://www.guru99.com/what-is-big-data.html" TargetMode="External"/><Relationship Id="rId5" Type="http://schemas.openxmlformats.org/officeDocument/2006/relationships/image" Target="../media/image28.png"/><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hyperlink" Target="https://medium.com/@jain6968/big-data-ecosystem-b0e4c923d7aa" TargetMode="External"/><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Reliable, Scalable and Maintainable Data Applications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Scaling with Traditional Databases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42092629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Analytics Application</a:t>
            </a:r>
            <a:endParaRPr lang="en-IN" dirty="0"/>
          </a:p>
        </p:txBody>
      </p:sp>
      <p:sp>
        <p:nvSpPr>
          <p:cNvPr id="3" name="Text Placeholder 2"/>
          <p:cNvSpPr>
            <a:spLocks noGrp="1"/>
          </p:cNvSpPr>
          <p:nvPr>
            <p:ph type="body" sz="quarter" idx="13"/>
          </p:nvPr>
        </p:nvSpPr>
        <p:spPr>
          <a:xfrm>
            <a:off x="857739" y="1600201"/>
            <a:ext cx="10160000" cy="3886199"/>
          </a:xfrm>
        </p:spPr>
        <p:txBody>
          <a:bodyPr/>
          <a:lstStyle/>
          <a:p>
            <a:r>
              <a:rPr lang="en-US" dirty="0"/>
              <a:t>Designing an application to monitor the page hits for a portal </a:t>
            </a:r>
          </a:p>
          <a:p>
            <a:r>
              <a:rPr lang="en-US" dirty="0"/>
              <a:t>Every time a user visiting a portal page in browser, the server side keeps track of that visit</a:t>
            </a:r>
          </a:p>
          <a:p>
            <a:r>
              <a:rPr lang="en-US" dirty="0"/>
              <a:t>Maintains a simple database table that holds information about each page hit </a:t>
            </a:r>
          </a:p>
          <a:p>
            <a:r>
              <a:rPr lang="en-US" dirty="0"/>
              <a:t>If user visits the same page again, the page hit count is increased by one </a:t>
            </a:r>
          </a:p>
          <a:p>
            <a:r>
              <a:rPr lang="en-US" dirty="0"/>
              <a:t>Uses this information for doing analysis of popular pages among the users </a:t>
            </a:r>
            <a:endParaRPr lang="en-IN" dirty="0"/>
          </a:p>
        </p:txBody>
      </p:sp>
      <p:sp>
        <p:nvSpPr>
          <p:cNvPr id="4" name="Text Placeholder 3"/>
          <p:cNvSpPr>
            <a:spLocks noGrp="1"/>
          </p:cNvSpPr>
          <p:nvPr>
            <p:ph type="body" sz="quarter" idx="14"/>
          </p:nvPr>
        </p:nvSpPr>
        <p:spPr/>
        <p:txBody>
          <a:bodyPr/>
          <a:lstStyle/>
          <a:p>
            <a:r>
              <a:rPr lang="en-US" dirty="0"/>
              <a:t>Example Analytics Application</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7010400" y="3810000"/>
            <a:ext cx="4724400" cy="1600200"/>
          </a:xfrm>
          <a:prstGeom prst="rect">
            <a:avLst/>
          </a:prstGeom>
          <a:noFill/>
          <a:ln w="9525">
            <a:noFill/>
            <a:miter lim="800000"/>
            <a:headEnd/>
            <a:tailEnd/>
          </a:ln>
        </p:spPr>
      </p:pic>
      <p:pic>
        <p:nvPicPr>
          <p:cNvPr id="1027" name="Picture 3"/>
          <p:cNvPicPr>
            <a:picLocks noChangeAspect="1" noChangeArrowheads="1"/>
          </p:cNvPicPr>
          <p:nvPr/>
        </p:nvPicPr>
        <p:blipFill>
          <a:blip r:embed="rId3" cstate="print"/>
          <a:srcRect/>
          <a:stretch>
            <a:fillRect/>
          </a:stretch>
        </p:blipFill>
        <p:spPr bwMode="auto">
          <a:xfrm>
            <a:off x="685800" y="3810000"/>
            <a:ext cx="5791200" cy="2638425"/>
          </a:xfrm>
          <a:prstGeom prst="rect">
            <a:avLst/>
          </a:prstGeom>
          <a:noFill/>
          <a:ln w="9525">
            <a:noFill/>
            <a:miter lim="800000"/>
            <a:headEnd/>
            <a:tailEnd/>
          </a:ln>
        </p:spPr>
      </p:pic>
      <p:sp>
        <p:nvSpPr>
          <p:cNvPr id="7" name="TextBox 6"/>
          <p:cNvSpPr txBox="1"/>
          <p:nvPr/>
        </p:nvSpPr>
        <p:spPr>
          <a:xfrm>
            <a:off x="4495800" y="6096000"/>
            <a:ext cx="7239000" cy="369332"/>
          </a:xfrm>
          <a:prstGeom prst="rect">
            <a:avLst/>
          </a:prstGeom>
          <a:noFill/>
        </p:spPr>
        <p:txBody>
          <a:bodyPr wrap="square" rtlCol="0">
            <a:spAutoFit/>
          </a:bodyPr>
          <a:lstStyle/>
          <a:p>
            <a:r>
              <a:rPr lang="en-US" dirty="0"/>
              <a:t>Source : Adapted from Big Data by Nathan </a:t>
            </a:r>
            <a:r>
              <a:rPr lang="en-US" dirty="0" err="1"/>
              <a:t>Marz</a:t>
            </a:r>
            <a:endParaRPr lang="en-IN" dirty="0"/>
          </a:p>
        </p:txBody>
      </p:sp>
    </p:spTree>
    <p:extLst>
      <p:ext uri="{BB962C8B-B14F-4D97-AF65-F5344CB8AC3E}">
        <p14:creationId xmlns:p14="http://schemas.microsoft.com/office/powerpoint/2010/main" val="23089614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Scaling with intermediate layer</a:t>
            </a:r>
            <a:endParaRPr lang="en-IN" dirty="0"/>
          </a:p>
        </p:txBody>
      </p:sp>
      <p:sp>
        <p:nvSpPr>
          <p:cNvPr id="3" name="Text Placeholder 2"/>
          <p:cNvSpPr>
            <a:spLocks noGrp="1"/>
          </p:cNvSpPr>
          <p:nvPr>
            <p:ph type="body" sz="quarter" idx="13"/>
          </p:nvPr>
        </p:nvSpPr>
        <p:spPr>
          <a:xfrm>
            <a:off x="857739" y="1600201"/>
            <a:ext cx="10160000" cy="3962399"/>
          </a:xfrm>
        </p:spPr>
        <p:txBody>
          <a:bodyPr/>
          <a:lstStyle/>
          <a:p>
            <a:r>
              <a:rPr lang="en-US" dirty="0"/>
              <a:t>Portal is very popular, lot of users visiting it </a:t>
            </a:r>
          </a:p>
          <a:p>
            <a:pPr lvl="1">
              <a:buFont typeface="Wingdings" panose="05000000000000000000" pitchFamily="2" charset="2"/>
              <a:buChar char="ü"/>
            </a:pPr>
            <a:r>
              <a:rPr lang="en-US" dirty="0"/>
              <a:t>Many users are concurrently visiting the pages of portal</a:t>
            </a:r>
          </a:p>
          <a:p>
            <a:pPr lvl="1">
              <a:buFont typeface="Wingdings" panose="05000000000000000000" pitchFamily="2" charset="2"/>
              <a:buChar char="ü"/>
            </a:pPr>
            <a:r>
              <a:rPr lang="en-US" dirty="0"/>
              <a:t>Every time a page is visited, database needs to be updated to keep track of this visit</a:t>
            </a:r>
          </a:p>
          <a:p>
            <a:pPr lvl="1">
              <a:buFont typeface="Wingdings" panose="05000000000000000000" pitchFamily="2" charset="2"/>
              <a:buChar char="ü"/>
            </a:pPr>
            <a:r>
              <a:rPr lang="en-US" dirty="0"/>
              <a:t>Database write is heavy operation </a:t>
            </a:r>
          </a:p>
          <a:p>
            <a:pPr lvl="1">
              <a:buFont typeface="Wingdings" panose="05000000000000000000" pitchFamily="2" charset="2"/>
              <a:buChar char="ü"/>
            </a:pPr>
            <a:r>
              <a:rPr lang="en-US" dirty="0"/>
              <a:t>Database write is now a bottleneck </a:t>
            </a:r>
          </a:p>
          <a:p>
            <a:endParaRPr lang="en-US" dirty="0"/>
          </a:p>
          <a:p>
            <a:r>
              <a:rPr lang="en-US" dirty="0"/>
              <a:t>Solution </a:t>
            </a:r>
          </a:p>
          <a:p>
            <a:pPr lvl="1">
              <a:buFont typeface="Wingdings" panose="05000000000000000000" pitchFamily="2" charset="2"/>
              <a:buChar char="ü"/>
            </a:pPr>
            <a:r>
              <a:rPr lang="en-US" dirty="0"/>
              <a:t>Use an intermediate queue between the web server and database</a:t>
            </a:r>
          </a:p>
          <a:p>
            <a:pPr lvl="1">
              <a:buFont typeface="Wingdings" panose="05000000000000000000" pitchFamily="2" charset="2"/>
              <a:buChar char="ü"/>
            </a:pPr>
            <a:r>
              <a:rPr lang="en-US" dirty="0"/>
              <a:t>Queue will hold messages </a:t>
            </a:r>
          </a:p>
          <a:p>
            <a:pPr lvl="1">
              <a:buFont typeface="Wingdings" panose="05000000000000000000" pitchFamily="2" charset="2"/>
              <a:buChar char="ü"/>
            </a:pPr>
            <a:r>
              <a:rPr lang="en-US" dirty="0"/>
              <a:t>Message will not be lost </a:t>
            </a:r>
            <a:endParaRPr lang="en-IN" dirty="0"/>
          </a:p>
        </p:txBody>
      </p:sp>
      <p:sp>
        <p:nvSpPr>
          <p:cNvPr id="4" name="Text Placeholder 3"/>
          <p:cNvSpPr>
            <a:spLocks noGrp="1"/>
          </p:cNvSpPr>
          <p:nvPr>
            <p:ph type="body" sz="quarter" idx="14"/>
          </p:nvPr>
        </p:nvSpPr>
        <p:spPr/>
        <p:txBody>
          <a:bodyPr/>
          <a:lstStyle/>
          <a:p>
            <a:r>
              <a:rPr lang="en-US" dirty="0"/>
              <a:t>Using a queue</a:t>
            </a:r>
            <a:endParaRPr lang="en-IN" dirty="0"/>
          </a:p>
        </p:txBody>
      </p:sp>
      <p:pic>
        <p:nvPicPr>
          <p:cNvPr id="2050" name="Picture 2"/>
          <p:cNvPicPr>
            <a:picLocks noChangeAspect="1" noChangeArrowheads="1"/>
          </p:cNvPicPr>
          <p:nvPr/>
        </p:nvPicPr>
        <p:blipFill>
          <a:blip r:embed="rId2" cstate="print"/>
          <a:srcRect/>
          <a:stretch>
            <a:fillRect/>
          </a:stretch>
        </p:blipFill>
        <p:spPr bwMode="auto">
          <a:xfrm>
            <a:off x="4570863" y="4067175"/>
            <a:ext cx="7620000" cy="2790825"/>
          </a:xfrm>
          <a:prstGeom prst="rect">
            <a:avLst/>
          </a:prstGeom>
          <a:noFill/>
          <a:ln w="9525">
            <a:noFill/>
            <a:miter lim="800000"/>
            <a:headEnd/>
            <a:tailEnd/>
          </a:ln>
        </p:spPr>
      </p:pic>
    </p:spTree>
    <p:extLst>
      <p:ext uri="{BB962C8B-B14F-4D97-AF65-F5344CB8AC3E}">
        <p14:creationId xmlns:p14="http://schemas.microsoft.com/office/powerpoint/2010/main" val="2458928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Scaling with Database Partitions</a:t>
            </a:r>
            <a:endParaRPr lang="en-IN" dirty="0"/>
          </a:p>
        </p:txBody>
      </p:sp>
      <p:sp>
        <p:nvSpPr>
          <p:cNvPr id="3" name="Text Placeholder 2"/>
          <p:cNvSpPr>
            <a:spLocks noGrp="1"/>
          </p:cNvSpPr>
          <p:nvPr>
            <p:ph type="body" sz="quarter" idx="13"/>
          </p:nvPr>
        </p:nvSpPr>
        <p:spPr>
          <a:xfrm>
            <a:off x="857739" y="1600201"/>
            <a:ext cx="10160000" cy="5105399"/>
          </a:xfrm>
        </p:spPr>
        <p:txBody>
          <a:bodyPr/>
          <a:lstStyle/>
          <a:p>
            <a:r>
              <a:rPr lang="en-US" dirty="0"/>
              <a:t>Application is too popular</a:t>
            </a:r>
          </a:p>
          <a:p>
            <a:pPr lvl="1">
              <a:buFont typeface="Wingdings" panose="05000000000000000000" pitchFamily="2" charset="2"/>
              <a:buChar char="ü"/>
            </a:pPr>
            <a:r>
              <a:rPr lang="en-US" dirty="0"/>
              <a:t>Users are using it very heavily, increasing the load on application </a:t>
            </a:r>
          </a:p>
          <a:p>
            <a:pPr lvl="1">
              <a:buFont typeface="Wingdings" panose="05000000000000000000" pitchFamily="2" charset="2"/>
              <a:buChar char="ü"/>
            </a:pPr>
            <a:r>
              <a:rPr lang="en-US" dirty="0"/>
              <a:t>Maintaining the page view count is becoming difficult even with queue</a:t>
            </a:r>
          </a:p>
          <a:p>
            <a:endParaRPr lang="en-US" dirty="0"/>
          </a:p>
          <a:p>
            <a:r>
              <a:rPr lang="en-US" dirty="0"/>
              <a:t>Solution </a:t>
            </a:r>
          </a:p>
          <a:p>
            <a:pPr lvl="1"/>
            <a:r>
              <a:rPr lang="en-US" sz="1800" dirty="0"/>
              <a:t>Use database partitions</a:t>
            </a:r>
          </a:p>
          <a:p>
            <a:pPr lvl="1">
              <a:buFont typeface="Wingdings" panose="05000000000000000000" pitchFamily="2" charset="2"/>
              <a:buChar char="ü"/>
            </a:pPr>
            <a:r>
              <a:rPr lang="en-US" dirty="0"/>
              <a:t>Data is divided into partitions which are hosted on multiple machines </a:t>
            </a:r>
          </a:p>
          <a:p>
            <a:pPr lvl="1">
              <a:buFont typeface="Wingdings" panose="05000000000000000000" pitchFamily="2" charset="2"/>
              <a:buChar char="ü"/>
            </a:pPr>
            <a:r>
              <a:rPr lang="en-US" dirty="0"/>
              <a:t>Database writes are parallelized</a:t>
            </a:r>
          </a:p>
          <a:p>
            <a:pPr lvl="1">
              <a:buFont typeface="Wingdings" panose="05000000000000000000" pitchFamily="2" charset="2"/>
              <a:buChar char="ü"/>
            </a:pPr>
            <a:r>
              <a:rPr lang="en-US" dirty="0"/>
              <a:t>Scalability increasing </a:t>
            </a:r>
          </a:p>
          <a:p>
            <a:pPr lvl="1">
              <a:buFont typeface="Wingdings" panose="05000000000000000000" pitchFamily="2" charset="2"/>
              <a:buChar char="ü"/>
            </a:pPr>
            <a:r>
              <a:rPr lang="en-US" dirty="0"/>
              <a:t>Also complexity increasing</a:t>
            </a:r>
            <a:endParaRPr lang="en-IN" dirty="0"/>
          </a:p>
        </p:txBody>
      </p:sp>
      <p:sp>
        <p:nvSpPr>
          <p:cNvPr id="4" name="Text Placeholder 3"/>
          <p:cNvSpPr>
            <a:spLocks noGrp="1"/>
          </p:cNvSpPr>
          <p:nvPr>
            <p:ph type="body" sz="quarter" idx="14"/>
          </p:nvPr>
        </p:nvSpPr>
        <p:spPr/>
        <p:txBody>
          <a:bodyPr/>
          <a:lstStyle/>
          <a:p>
            <a:r>
              <a:rPr lang="en-US" dirty="0"/>
              <a:t>Using Database shards</a:t>
            </a:r>
            <a:endParaRPr lang="en-IN" dirty="0"/>
          </a:p>
        </p:txBody>
      </p:sp>
      <p:pic>
        <p:nvPicPr>
          <p:cNvPr id="3074" name="Picture 2"/>
          <p:cNvPicPr>
            <a:picLocks noChangeAspect="1" noChangeArrowheads="1"/>
          </p:cNvPicPr>
          <p:nvPr/>
        </p:nvPicPr>
        <p:blipFill>
          <a:blip r:embed="rId2" cstate="print"/>
          <a:srcRect/>
          <a:stretch>
            <a:fillRect/>
          </a:stretch>
        </p:blipFill>
        <p:spPr bwMode="auto">
          <a:xfrm>
            <a:off x="4648200" y="3886200"/>
            <a:ext cx="7543800" cy="2788421"/>
          </a:xfrm>
          <a:prstGeom prst="rect">
            <a:avLst/>
          </a:prstGeom>
          <a:noFill/>
          <a:ln w="9525">
            <a:noFill/>
            <a:miter lim="800000"/>
            <a:headEnd/>
            <a:tailEnd/>
          </a:ln>
        </p:spPr>
      </p:pic>
    </p:spTree>
    <p:extLst>
      <p:ext uri="{BB962C8B-B14F-4D97-AF65-F5344CB8AC3E}">
        <p14:creationId xmlns:p14="http://schemas.microsoft.com/office/powerpoint/2010/main" val="19946422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Issues Begins</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r>
              <a:rPr lang="en-US" dirty="0"/>
              <a:t>Disks are prone to failure, hence partition can be inaccessible </a:t>
            </a:r>
          </a:p>
          <a:p>
            <a:r>
              <a:rPr lang="en-US" dirty="0"/>
              <a:t>Complicated to manage many number of shards</a:t>
            </a:r>
          </a:p>
          <a:p>
            <a:r>
              <a:rPr lang="en-US" dirty="0"/>
              <a:t>Repartitioning is again required when load increased</a:t>
            </a:r>
          </a:p>
          <a:p>
            <a:r>
              <a:rPr lang="en-US" dirty="0"/>
              <a:t>More buggy application code as complexity increasing </a:t>
            </a:r>
          </a:p>
          <a:p>
            <a:r>
              <a:rPr lang="en-US" dirty="0"/>
              <a:t>Difficult to retrieve from the mistakes done either by application code or humans</a:t>
            </a:r>
          </a:p>
          <a:p>
            <a:endParaRPr lang="en-IN" dirty="0"/>
          </a:p>
        </p:txBody>
      </p:sp>
      <p:sp>
        <p:nvSpPr>
          <p:cNvPr id="4" name="Text Placeholder 3"/>
          <p:cNvSpPr>
            <a:spLocks noGrp="1"/>
          </p:cNvSpPr>
          <p:nvPr>
            <p:ph type="body" sz="quarter" idx="14"/>
          </p:nvPr>
        </p:nvSpPr>
        <p:spPr/>
        <p:txBody>
          <a:bodyPr/>
          <a:lstStyle/>
          <a:p>
            <a:r>
              <a:rPr lang="en-US" dirty="0"/>
              <a:t>Bottlenecks</a:t>
            </a:r>
            <a:endParaRPr lang="en-IN" dirty="0"/>
          </a:p>
        </p:txBody>
      </p:sp>
    </p:spTree>
    <p:extLst>
      <p:ext uri="{BB962C8B-B14F-4D97-AF65-F5344CB8AC3E}">
        <p14:creationId xmlns:p14="http://schemas.microsoft.com/office/powerpoint/2010/main" val="8532321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Rise of Big Data Systems</a:t>
            </a:r>
            <a:endParaRPr lang="en-IN" dirty="0"/>
          </a:p>
        </p:txBody>
      </p:sp>
      <p:sp>
        <p:nvSpPr>
          <p:cNvPr id="3" name="Text Placeholder 2"/>
          <p:cNvSpPr>
            <a:spLocks noGrp="1"/>
          </p:cNvSpPr>
          <p:nvPr>
            <p:ph type="body" sz="quarter" idx="13"/>
          </p:nvPr>
        </p:nvSpPr>
        <p:spPr>
          <a:xfrm>
            <a:off x="857739" y="1600201"/>
            <a:ext cx="10160000" cy="3962399"/>
          </a:xfrm>
        </p:spPr>
        <p:txBody>
          <a:bodyPr>
            <a:normAutofit/>
          </a:bodyPr>
          <a:lstStyle/>
          <a:p>
            <a:r>
              <a:rPr lang="en-US" dirty="0"/>
              <a:t>Main issue with traditional data processing applications</a:t>
            </a:r>
          </a:p>
          <a:p>
            <a:pPr lvl="1">
              <a:buFont typeface="Wingdings" panose="05000000000000000000" pitchFamily="2" charset="2"/>
              <a:buChar char="ü"/>
            </a:pPr>
            <a:r>
              <a:rPr lang="en-US" dirty="0"/>
              <a:t>Hard to make them scalable</a:t>
            </a:r>
          </a:p>
          <a:p>
            <a:pPr lvl="1">
              <a:buFont typeface="Wingdings" panose="05000000000000000000" pitchFamily="2" charset="2"/>
              <a:buChar char="ü"/>
            </a:pPr>
            <a:r>
              <a:rPr lang="en-US" dirty="0"/>
              <a:t>Hard to keep them simple </a:t>
            </a:r>
          </a:p>
          <a:p>
            <a:r>
              <a:rPr lang="en-US" dirty="0"/>
              <a:t>Because everything is managed by application code </a:t>
            </a:r>
          </a:p>
          <a:p>
            <a:pPr lvl="1">
              <a:buFont typeface="Wingdings" panose="05000000000000000000" pitchFamily="2" charset="2"/>
              <a:buChar char="ü"/>
            </a:pPr>
            <a:r>
              <a:rPr lang="en-US" dirty="0"/>
              <a:t>Which is more prone to mistakes due to buggy implementations</a:t>
            </a:r>
          </a:p>
          <a:p>
            <a:endParaRPr lang="en-US" dirty="0"/>
          </a:p>
          <a:p>
            <a:r>
              <a:rPr lang="en-US" dirty="0"/>
              <a:t>New edge systems aka Big Data Systems</a:t>
            </a:r>
          </a:p>
          <a:p>
            <a:pPr lvl="1">
              <a:buFont typeface="Wingdings" panose="05000000000000000000" pitchFamily="2" charset="2"/>
              <a:buChar char="ü"/>
            </a:pPr>
            <a:r>
              <a:rPr lang="en-US" dirty="0"/>
              <a:t>Handles high data volume, at very fast rate coming from variety of sources</a:t>
            </a:r>
          </a:p>
          <a:p>
            <a:pPr lvl="1">
              <a:buFont typeface="Wingdings" panose="05000000000000000000" pitchFamily="2" charset="2"/>
              <a:buChar char="ü"/>
            </a:pPr>
            <a:r>
              <a:rPr lang="en-US" dirty="0"/>
              <a:t>Systems aware about the distributed nature, hence capable of working with each other</a:t>
            </a:r>
          </a:p>
          <a:p>
            <a:pPr lvl="1">
              <a:buFont typeface="Wingdings" panose="05000000000000000000" pitchFamily="2" charset="2"/>
              <a:buChar char="ü"/>
            </a:pPr>
            <a:r>
              <a:rPr lang="en-US" dirty="0"/>
              <a:t>Application does need to bother about common issues like </a:t>
            </a:r>
            <a:r>
              <a:rPr lang="en-US" dirty="0" err="1"/>
              <a:t>sharding</a:t>
            </a:r>
            <a:r>
              <a:rPr lang="en-US" dirty="0"/>
              <a:t>, replication etc </a:t>
            </a:r>
          </a:p>
          <a:p>
            <a:pPr lvl="1">
              <a:buFont typeface="Wingdings" panose="05000000000000000000" pitchFamily="2" charset="2"/>
              <a:buChar char="ü"/>
            </a:pPr>
            <a:r>
              <a:rPr lang="en-US" dirty="0"/>
              <a:t>Scalability is achieved by horizontal scaling – just add new machines </a:t>
            </a:r>
          </a:p>
          <a:p>
            <a:pPr lvl="1">
              <a:buFont typeface="Wingdings" panose="05000000000000000000" pitchFamily="2" charset="2"/>
              <a:buChar char="ü"/>
            </a:pPr>
            <a:r>
              <a:rPr lang="en-US" dirty="0"/>
              <a:t>Developers more focused on application logic rather than maintaining the environment </a:t>
            </a:r>
          </a:p>
          <a:p>
            <a:endParaRPr lang="en-US" dirty="0"/>
          </a:p>
          <a:p>
            <a:endParaRPr lang="en-IN" dirty="0"/>
          </a:p>
        </p:txBody>
      </p:sp>
      <p:sp>
        <p:nvSpPr>
          <p:cNvPr id="4" name="Text Placeholder 3"/>
          <p:cNvSpPr>
            <a:spLocks noGrp="1"/>
          </p:cNvSpPr>
          <p:nvPr>
            <p:ph type="body" sz="quarter" idx="14"/>
          </p:nvPr>
        </p:nvSpPr>
        <p:spPr/>
        <p:txBody>
          <a:bodyPr/>
          <a:lstStyle/>
          <a:p>
            <a:r>
              <a:rPr lang="en-US" dirty="0"/>
              <a:t>How it helps</a:t>
            </a:r>
            <a:endParaRPr lang="en-IN" dirty="0"/>
          </a:p>
        </p:txBody>
      </p:sp>
    </p:spTree>
    <p:extLst>
      <p:ext uri="{BB962C8B-B14F-4D97-AF65-F5344CB8AC3E}">
        <p14:creationId xmlns:p14="http://schemas.microsoft.com/office/powerpoint/2010/main" val="8551078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Big Data Systems</a:t>
            </a:r>
          </a:p>
        </p:txBody>
      </p:sp>
      <p:sp>
        <p:nvSpPr>
          <p:cNvPr id="6" name="Subtitle 5"/>
          <p:cNvSpPr>
            <a:spLocks noGrp="1"/>
          </p:cNvSpPr>
          <p:nvPr>
            <p:ph type="subTitle" idx="1"/>
          </p:nvPr>
        </p:nvSpPr>
        <p:spPr/>
        <p:txBody>
          <a:bodyPr/>
          <a:lstStyle/>
          <a:p>
            <a:r>
              <a:rPr lang="en-US" sz="180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24245946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Growth</a:t>
            </a:r>
            <a:endParaRPr lang="en-IN" dirty="0"/>
          </a:p>
        </p:txBody>
      </p:sp>
      <p:sp>
        <p:nvSpPr>
          <p:cNvPr id="3" name="Text Placeholder 2"/>
          <p:cNvSpPr>
            <a:spLocks noGrp="1"/>
          </p:cNvSpPr>
          <p:nvPr>
            <p:ph type="body" sz="quarter" idx="13"/>
          </p:nvPr>
        </p:nvSpPr>
        <p:spPr>
          <a:xfrm>
            <a:off x="857739" y="1600201"/>
            <a:ext cx="10160000" cy="4038599"/>
          </a:xfrm>
        </p:spPr>
        <p:txBody>
          <a:bodyPr/>
          <a:lstStyle/>
          <a:p>
            <a:endParaRPr lang="en-IN" dirty="0"/>
          </a:p>
        </p:txBody>
      </p:sp>
      <p:sp>
        <p:nvSpPr>
          <p:cNvPr id="4" name="Text Placeholder 3"/>
          <p:cNvSpPr>
            <a:spLocks noGrp="1"/>
          </p:cNvSpPr>
          <p:nvPr>
            <p:ph type="body" sz="quarter" idx="14"/>
          </p:nvPr>
        </p:nvSpPr>
        <p:spPr/>
        <p:txBody>
          <a:bodyPr/>
          <a:lstStyle/>
          <a:p>
            <a:r>
              <a:rPr lang="en-US" dirty="0"/>
              <a:t>Data Generation </a:t>
            </a:r>
            <a:endParaRPr lang="en-IN" dirty="0"/>
          </a:p>
        </p:txBody>
      </p:sp>
      <p:pic>
        <p:nvPicPr>
          <p:cNvPr id="7170" name="Picture 2"/>
          <p:cNvPicPr>
            <a:picLocks noChangeAspect="1" noChangeArrowheads="1"/>
          </p:cNvPicPr>
          <p:nvPr/>
        </p:nvPicPr>
        <p:blipFill>
          <a:blip r:embed="rId2" cstate="print"/>
          <a:srcRect/>
          <a:stretch>
            <a:fillRect/>
          </a:stretch>
        </p:blipFill>
        <p:spPr bwMode="auto">
          <a:xfrm>
            <a:off x="2971800" y="2286000"/>
            <a:ext cx="6324600" cy="2971800"/>
          </a:xfrm>
          <a:prstGeom prst="rect">
            <a:avLst/>
          </a:prstGeom>
          <a:noFill/>
          <a:ln w="9525">
            <a:noFill/>
            <a:miter lim="800000"/>
            <a:headEnd/>
            <a:tailEnd/>
          </a:ln>
        </p:spPr>
      </p:pic>
      <p:sp>
        <p:nvSpPr>
          <p:cNvPr id="6" name="TextBox 5"/>
          <p:cNvSpPr txBox="1"/>
          <p:nvPr/>
        </p:nvSpPr>
        <p:spPr>
          <a:xfrm>
            <a:off x="914400" y="6096000"/>
            <a:ext cx="5943600" cy="369332"/>
          </a:xfrm>
          <a:prstGeom prst="rect">
            <a:avLst/>
          </a:prstGeom>
          <a:noFill/>
        </p:spPr>
        <p:txBody>
          <a:bodyPr wrap="square" rtlCol="0">
            <a:spAutoFit/>
          </a:bodyPr>
          <a:lstStyle/>
          <a:p>
            <a:r>
              <a:rPr lang="en-US" dirty="0"/>
              <a:t>Source : </a:t>
            </a:r>
            <a:r>
              <a:rPr lang="en-IN" dirty="0">
                <a:hlinkClick r:id="rId3"/>
              </a:rPr>
              <a:t>https://www.guru99.com/what-is-big-data.html</a:t>
            </a:r>
            <a:endParaRPr lang="en-IN" dirty="0"/>
          </a:p>
        </p:txBody>
      </p:sp>
    </p:spTree>
    <p:extLst>
      <p:ext uri="{BB962C8B-B14F-4D97-AF65-F5344CB8AC3E}">
        <p14:creationId xmlns:p14="http://schemas.microsoft.com/office/powerpoint/2010/main" val="16074892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Systems</a:t>
            </a:r>
            <a:endParaRPr lang="en-IN" dirty="0"/>
          </a:p>
        </p:txBody>
      </p:sp>
      <p:sp>
        <p:nvSpPr>
          <p:cNvPr id="3" name="Text Placeholder 2"/>
          <p:cNvSpPr>
            <a:spLocks noGrp="1"/>
          </p:cNvSpPr>
          <p:nvPr>
            <p:ph type="body" sz="quarter" idx="13"/>
          </p:nvPr>
        </p:nvSpPr>
        <p:spPr>
          <a:xfrm>
            <a:off x="857739" y="1600201"/>
            <a:ext cx="10160000" cy="3886199"/>
          </a:xfrm>
        </p:spPr>
        <p:txBody>
          <a:bodyPr>
            <a:normAutofit/>
          </a:bodyPr>
          <a:lstStyle/>
          <a:p>
            <a:r>
              <a:rPr lang="en-US" dirty="0"/>
              <a:t>New Paradigm for Data Analytics</a:t>
            </a:r>
            <a:endParaRPr lang="en-IN" dirty="0"/>
          </a:p>
        </p:txBody>
      </p:sp>
      <p:sp>
        <p:nvSpPr>
          <p:cNvPr id="4" name="Text Placeholder 3"/>
          <p:cNvSpPr>
            <a:spLocks noGrp="1"/>
          </p:cNvSpPr>
          <p:nvPr>
            <p:ph type="body" sz="quarter" idx="14"/>
          </p:nvPr>
        </p:nvSpPr>
        <p:spPr/>
        <p:txBody>
          <a:bodyPr/>
          <a:lstStyle/>
          <a:p>
            <a:r>
              <a:rPr lang="en-US" dirty="0"/>
              <a:t>What?</a:t>
            </a:r>
            <a:endParaRPr lang="en-IN" dirty="0"/>
          </a:p>
        </p:txBody>
      </p:sp>
      <p:grpSp>
        <p:nvGrpSpPr>
          <p:cNvPr id="7" name="Group 6"/>
          <p:cNvGrpSpPr/>
          <p:nvPr/>
        </p:nvGrpSpPr>
        <p:grpSpPr>
          <a:xfrm>
            <a:off x="3048106" y="2755428"/>
            <a:ext cx="1699969" cy="1402119"/>
            <a:chOff x="106" y="1330940"/>
            <a:chExt cx="1699969" cy="1402119"/>
          </a:xfrm>
        </p:grpSpPr>
        <p:sp>
          <p:nvSpPr>
            <p:cNvPr id="25" name="Rounded Rectangle 24"/>
            <p:cNvSpPr/>
            <p:nvPr/>
          </p:nvSpPr>
          <p:spPr>
            <a:xfrm>
              <a:off x="106" y="1330940"/>
              <a:ext cx="1699969" cy="1402119"/>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6" name="Rounded Rectangle 4"/>
            <p:cNvSpPr/>
            <p:nvPr/>
          </p:nvSpPr>
          <p:spPr>
            <a:xfrm>
              <a:off x="32373" y="1363207"/>
              <a:ext cx="1635435" cy="103713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2395" tIns="112395" rIns="112395" bIns="112395" numCol="1" spcCol="1270" anchor="t" anchorCtr="0">
              <a:noAutofit/>
            </a:bodyPr>
            <a:lstStyle/>
            <a:p>
              <a:pPr marL="285750" lvl="1" indent="-285750" algn="l" defTabSz="2622550">
                <a:lnSpc>
                  <a:spcPct val="90000"/>
                </a:lnSpc>
                <a:spcBef>
                  <a:spcPct val="0"/>
                </a:spcBef>
                <a:spcAft>
                  <a:spcPct val="15000"/>
                </a:spcAft>
                <a:buChar char="••"/>
              </a:pPr>
              <a:endParaRPr lang="en-US" sz="5900" kern="1200" dirty="0"/>
            </a:p>
          </p:txBody>
        </p:sp>
      </p:grpSp>
      <p:sp>
        <p:nvSpPr>
          <p:cNvPr id="8" name=" 5"/>
          <p:cNvSpPr/>
          <p:nvPr/>
        </p:nvSpPr>
        <p:spPr>
          <a:xfrm>
            <a:off x="4023710" y="3162152"/>
            <a:ext cx="1767229" cy="1767229"/>
          </a:xfrm>
          <a:prstGeom prst="leftCircularArrow">
            <a:avLst>
              <a:gd name="adj1" fmla="val 2550"/>
              <a:gd name="adj2" fmla="val 309429"/>
              <a:gd name="adj3" fmla="val 2084940"/>
              <a:gd name="adj4" fmla="val 9024489"/>
              <a:gd name="adj5" fmla="val 2975"/>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grpSp>
        <p:nvGrpSpPr>
          <p:cNvPr id="9" name="Group 8"/>
          <p:cNvGrpSpPr/>
          <p:nvPr/>
        </p:nvGrpSpPr>
        <p:grpSpPr>
          <a:xfrm>
            <a:off x="3425877" y="3857093"/>
            <a:ext cx="1511084" cy="600908"/>
            <a:chOff x="377877" y="2432605"/>
            <a:chExt cx="1511084" cy="600908"/>
          </a:xfrm>
        </p:grpSpPr>
        <p:sp>
          <p:nvSpPr>
            <p:cNvPr id="23" name="Rounded Rectangle 22"/>
            <p:cNvSpPr/>
            <p:nvPr/>
          </p:nvSpPr>
          <p:spPr>
            <a:xfrm>
              <a:off x="377877" y="2432605"/>
              <a:ext cx="1511084" cy="600908"/>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4" name="Rounded Rectangle 7"/>
            <p:cNvSpPr/>
            <p:nvPr/>
          </p:nvSpPr>
          <p:spPr>
            <a:xfrm>
              <a:off x="395477" y="2450205"/>
              <a:ext cx="1475884" cy="5657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195" tIns="24130" rIns="36195" bIns="24130" numCol="1" spcCol="1270" anchor="ctr" anchorCtr="0">
              <a:noAutofit/>
            </a:bodyPr>
            <a:lstStyle/>
            <a:p>
              <a:pPr lvl="0" algn="ctr" defTabSz="844550">
                <a:lnSpc>
                  <a:spcPct val="90000"/>
                </a:lnSpc>
                <a:spcBef>
                  <a:spcPct val="0"/>
                </a:spcBef>
                <a:spcAft>
                  <a:spcPct val="35000"/>
                </a:spcAft>
              </a:pPr>
              <a:r>
                <a:rPr lang="en-US" sz="1900" kern="1200" dirty="0"/>
                <a:t>Data</a:t>
              </a:r>
            </a:p>
          </p:txBody>
        </p:sp>
      </p:grpSp>
      <p:grpSp>
        <p:nvGrpSpPr>
          <p:cNvPr id="10" name="Group 9"/>
          <p:cNvGrpSpPr/>
          <p:nvPr/>
        </p:nvGrpSpPr>
        <p:grpSpPr>
          <a:xfrm>
            <a:off x="5151572" y="2755428"/>
            <a:ext cx="1699969" cy="1402119"/>
            <a:chOff x="2103572" y="1330940"/>
            <a:chExt cx="1699969" cy="1402119"/>
          </a:xfrm>
        </p:grpSpPr>
        <p:sp>
          <p:nvSpPr>
            <p:cNvPr id="21" name="Rounded Rectangle 20"/>
            <p:cNvSpPr/>
            <p:nvPr/>
          </p:nvSpPr>
          <p:spPr>
            <a:xfrm>
              <a:off x="2103572" y="1330940"/>
              <a:ext cx="1699969" cy="1402119"/>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22" name="Rounded Rectangle 9"/>
            <p:cNvSpPr/>
            <p:nvPr/>
          </p:nvSpPr>
          <p:spPr>
            <a:xfrm>
              <a:off x="2135839" y="1663661"/>
              <a:ext cx="1635435" cy="103713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2395" tIns="112395" rIns="112395" bIns="112395" numCol="1" spcCol="1270" anchor="t" anchorCtr="0">
              <a:noAutofit/>
            </a:bodyPr>
            <a:lstStyle/>
            <a:p>
              <a:pPr marL="285750" lvl="1" indent="-285750" algn="l" defTabSz="2622550">
                <a:lnSpc>
                  <a:spcPct val="90000"/>
                </a:lnSpc>
                <a:spcBef>
                  <a:spcPct val="0"/>
                </a:spcBef>
                <a:spcAft>
                  <a:spcPct val="15000"/>
                </a:spcAft>
                <a:buChar char="••"/>
              </a:pPr>
              <a:endParaRPr lang="en-US" sz="5900" kern="1200" dirty="0"/>
            </a:p>
          </p:txBody>
        </p:sp>
      </p:grpSp>
      <p:sp>
        <p:nvSpPr>
          <p:cNvPr id="11" name="Circular Arrow 10"/>
          <p:cNvSpPr/>
          <p:nvPr/>
        </p:nvSpPr>
        <p:spPr>
          <a:xfrm>
            <a:off x="6113009" y="1928618"/>
            <a:ext cx="1984448" cy="1984448"/>
          </a:xfrm>
          <a:prstGeom prst="circularArrow">
            <a:avLst>
              <a:gd name="adj1" fmla="val 2271"/>
              <a:gd name="adj2" fmla="val 273786"/>
              <a:gd name="adj3" fmla="val 19550703"/>
              <a:gd name="adj4" fmla="val 12575511"/>
              <a:gd name="adj5" fmla="val 265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sp>
      <p:grpSp>
        <p:nvGrpSpPr>
          <p:cNvPr id="12" name="Group 11"/>
          <p:cNvGrpSpPr/>
          <p:nvPr/>
        </p:nvGrpSpPr>
        <p:grpSpPr>
          <a:xfrm>
            <a:off x="5529343" y="2454973"/>
            <a:ext cx="1511084" cy="600908"/>
            <a:chOff x="2481343" y="1030485"/>
            <a:chExt cx="1511084" cy="600908"/>
          </a:xfrm>
        </p:grpSpPr>
        <p:sp>
          <p:nvSpPr>
            <p:cNvPr id="19" name="Rounded Rectangle 18"/>
            <p:cNvSpPr/>
            <p:nvPr/>
          </p:nvSpPr>
          <p:spPr>
            <a:xfrm>
              <a:off x="2481343" y="1030485"/>
              <a:ext cx="1511084" cy="600908"/>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0" name="Rounded Rectangle 12"/>
            <p:cNvSpPr/>
            <p:nvPr/>
          </p:nvSpPr>
          <p:spPr>
            <a:xfrm>
              <a:off x="2498943" y="1048085"/>
              <a:ext cx="1475884" cy="5657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195" tIns="24130" rIns="36195" bIns="24130" numCol="1" spcCol="1270" anchor="ctr" anchorCtr="0">
              <a:noAutofit/>
            </a:bodyPr>
            <a:lstStyle/>
            <a:p>
              <a:pPr lvl="0" algn="ctr" defTabSz="844550">
                <a:lnSpc>
                  <a:spcPct val="90000"/>
                </a:lnSpc>
                <a:spcBef>
                  <a:spcPct val="0"/>
                </a:spcBef>
                <a:spcAft>
                  <a:spcPct val="35000"/>
                </a:spcAft>
              </a:pPr>
              <a:r>
                <a:rPr lang="en-US" sz="1900" kern="1200" dirty="0"/>
                <a:t>Information</a:t>
              </a:r>
            </a:p>
          </p:txBody>
        </p:sp>
      </p:grpSp>
      <p:grpSp>
        <p:nvGrpSpPr>
          <p:cNvPr id="13" name="Group 12"/>
          <p:cNvGrpSpPr/>
          <p:nvPr/>
        </p:nvGrpSpPr>
        <p:grpSpPr>
          <a:xfrm>
            <a:off x="7255037" y="2755428"/>
            <a:ext cx="1699969" cy="1402119"/>
            <a:chOff x="4207037" y="1330940"/>
            <a:chExt cx="1699969" cy="1402119"/>
          </a:xfrm>
        </p:grpSpPr>
        <p:sp>
          <p:nvSpPr>
            <p:cNvPr id="17" name="Rounded Rectangle 16"/>
            <p:cNvSpPr/>
            <p:nvPr/>
          </p:nvSpPr>
          <p:spPr>
            <a:xfrm>
              <a:off x="4207037" y="1330940"/>
              <a:ext cx="1699969" cy="1402119"/>
            </a:xfrm>
            <a:prstGeom prst="roundRect">
              <a:avLst>
                <a:gd name="adj" fmla="val 10000"/>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sp>
          <p:nvSpPr>
            <p:cNvPr id="18" name="Rounded Rectangle 14"/>
            <p:cNvSpPr/>
            <p:nvPr/>
          </p:nvSpPr>
          <p:spPr>
            <a:xfrm>
              <a:off x="4239304" y="1363207"/>
              <a:ext cx="1635435" cy="1037131"/>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12395" tIns="112395" rIns="112395" bIns="112395" numCol="1" spcCol="1270" anchor="t" anchorCtr="0">
              <a:noAutofit/>
            </a:bodyPr>
            <a:lstStyle/>
            <a:p>
              <a:pPr marL="285750" lvl="1" indent="-285750" algn="l" defTabSz="2622550">
                <a:lnSpc>
                  <a:spcPct val="90000"/>
                </a:lnSpc>
                <a:spcBef>
                  <a:spcPct val="0"/>
                </a:spcBef>
                <a:spcAft>
                  <a:spcPct val="15000"/>
                </a:spcAft>
                <a:buChar char="••"/>
              </a:pPr>
              <a:endParaRPr lang="en-US" sz="5900" kern="1200" dirty="0"/>
            </a:p>
          </p:txBody>
        </p:sp>
      </p:grpSp>
      <p:grpSp>
        <p:nvGrpSpPr>
          <p:cNvPr id="14" name="Group 13"/>
          <p:cNvGrpSpPr/>
          <p:nvPr/>
        </p:nvGrpSpPr>
        <p:grpSpPr>
          <a:xfrm>
            <a:off x="7632809" y="3857093"/>
            <a:ext cx="1511084" cy="600908"/>
            <a:chOff x="4584809" y="2432605"/>
            <a:chExt cx="1511084" cy="600908"/>
          </a:xfrm>
        </p:grpSpPr>
        <p:sp>
          <p:nvSpPr>
            <p:cNvPr id="15" name="Rounded Rectangle 14"/>
            <p:cNvSpPr/>
            <p:nvPr/>
          </p:nvSpPr>
          <p:spPr>
            <a:xfrm>
              <a:off x="4584809" y="2432605"/>
              <a:ext cx="1511084" cy="600908"/>
            </a:xfrm>
            <a:prstGeom prst="roundRect">
              <a:avLst>
                <a:gd name="adj" fmla="val 10000"/>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Rounded Rectangle 16"/>
            <p:cNvSpPr/>
            <p:nvPr/>
          </p:nvSpPr>
          <p:spPr>
            <a:xfrm>
              <a:off x="4602409" y="2450205"/>
              <a:ext cx="1475884" cy="565708"/>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36195" tIns="24130" rIns="36195" bIns="24130" numCol="1" spcCol="1270" anchor="ctr" anchorCtr="0">
              <a:noAutofit/>
            </a:bodyPr>
            <a:lstStyle/>
            <a:p>
              <a:pPr lvl="0" algn="ctr" defTabSz="844550">
                <a:lnSpc>
                  <a:spcPct val="90000"/>
                </a:lnSpc>
                <a:spcBef>
                  <a:spcPct val="0"/>
                </a:spcBef>
                <a:spcAft>
                  <a:spcPct val="35000"/>
                </a:spcAft>
              </a:pPr>
              <a:r>
                <a:rPr lang="en-US" sz="1900" kern="1200" dirty="0"/>
                <a:t>Insight</a:t>
              </a:r>
            </a:p>
          </p:txBody>
        </p:sp>
      </p:grpSp>
      <p:pic>
        <p:nvPicPr>
          <p:cNvPr id="27" name="Picture 6"/>
          <p:cNvPicPr>
            <a:picLocks noChangeAspect="1" noChangeArrowheads="1"/>
          </p:cNvPicPr>
          <p:nvPr/>
        </p:nvPicPr>
        <p:blipFill>
          <a:blip r:embed="rId2" cstate="print"/>
          <a:srcRect/>
          <a:stretch>
            <a:fillRect/>
          </a:stretch>
        </p:blipFill>
        <p:spPr bwMode="auto">
          <a:xfrm>
            <a:off x="3581400" y="2438400"/>
            <a:ext cx="860425" cy="708025"/>
          </a:xfrm>
          <a:prstGeom prst="rect">
            <a:avLst/>
          </a:prstGeom>
          <a:noFill/>
          <a:ln w="9525">
            <a:noFill/>
            <a:miter lim="800000"/>
            <a:headEnd/>
            <a:tailEnd/>
          </a:ln>
        </p:spPr>
      </p:pic>
      <p:pic>
        <p:nvPicPr>
          <p:cNvPr id="28" name="Picture 7"/>
          <p:cNvPicPr>
            <a:picLocks noChangeAspect="1" noChangeArrowheads="1"/>
          </p:cNvPicPr>
          <p:nvPr/>
        </p:nvPicPr>
        <p:blipFill>
          <a:blip r:embed="rId3" cstate="print"/>
          <a:srcRect/>
          <a:stretch>
            <a:fillRect/>
          </a:stretch>
        </p:blipFill>
        <p:spPr bwMode="auto">
          <a:xfrm>
            <a:off x="5638800" y="3733800"/>
            <a:ext cx="860425" cy="860425"/>
          </a:xfrm>
          <a:prstGeom prst="rect">
            <a:avLst/>
          </a:prstGeom>
          <a:noFill/>
          <a:ln w="9525">
            <a:noFill/>
            <a:miter lim="800000"/>
            <a:headEnd/>
            <a:tailEnd/>
          </a:ln>
        </p:spPr>
      </p:pic>
      <p:pic>
        <p:nvPicPr>
          <p:cNvPr id="29" name="Picture 8"/>
          <p:cNvPicPr>
            <a:picLocks noChangeAspect="1" noChangeArrowheads="1"/>
          </p:cNvPicPr>
          <p:nvPr/>
        </p:nvPicPr>
        <p:blipFill>
          <a:blip r:embed="rId4" cstate="print"/>
          <a:srcRect/>
          <a:stretch>
            <a:fillRect/>
          </a:stretch>
        </p:blipFill>
        <p:spPr bwMode="auto">
          <a:xfrm>
            <a:off x="7620000" y="2438400"/>
            <a:ext cx="860425" cy="860425"/>
          </a:xfrm>
          <a:prstGeom prst="rect">
            <a:avLst/>
          </a:prstGeom>
          <a:noFill/>
          <a:ln w="9525">
            <a:noFill/>
            <a:miter lim="800000"/>
            <a:headEnd/>
            <a:tailEnd/>
          </a:ln>
        </p:spPr>
      </p:pic>
    </p:spTree>
    <p:extLst>
      <p:ext uri="{BB962C8B-B14F-4D97-AF65-F5344CB8AC3E}">
        <p14:creationId xmlns:p14="http://schemas.microsoft.com/office/powerpoint/2010/main" val="16393585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Classification</a:t>
            </a:r>
            <a:endParaRPr lang="en-IN" dirty="0"/>
          </a:p>
        </p:txBody>
      </p:sp>
      <p:sp>
        <p:nvSpPr>
          <p:cNvPr id="3" name="Text Placeholder 2"/>
          <p:cNvSpPr>
            <a:spLocks noGrp="1"/>
          </p:cNvSpPr>
          <p:nvPr>
            <p:ph type="body" sz="quarter" idx="13"/>
          </p:nvPr>
        </p:nvSpPr>
        <p:spPr>
          <a:xfrm>
            <a:off x="857739" y="1600201"/>
            <a:ext cx="10160000" cy="3276599"/>
          </a:xfrm>
        </p:spPr>
        <p:txBody>
          <a:bodyPr/>
          <a:lstStyle/>
          <a:p>
            <a:endParaRPr lang="en-IN" dirty="0"/>
          </a:p>
        </p:txBody>
      </p:sp>
      <p:sp>
        <p:nvSpPr>
          <p:cNvPr id="4" name="Text Placeholder 3"/>
          <p:cNvSpPr>
            <a:spLocks noGrp="1"/>
          </p:cNvSpPr>
          <p:nvPr>
            <p:ph type="body" sz="quarter" idx="14"/>
          </p:nvPr>
        </p:nvSpPr>
        <p:spPr/>
        <p:txBody>
          <a:bodyPr/>
          <a:lstStyle/>
          <a:p>
            <a:r>
              <a:rPr lang="en-US" dirty="0"/>
              <a:t>Types of Data </a:t>
            </a:r>
            <a:endParaRPr lang="en-IN" dirty="0"/>
          </a:p>
        </p:txBody>
      </p:sp>
      <p:sp>
        <p:nvSpPr>
          <p:cNvPr id="5" name="Title 1"/>
          <p:cNvSpPr txBox="1">
            <a:spLocks/>
          </p:cNvSpPr>
          <p:nvPr/>
        </p:nvSpPr>
        <p:spPr>
          <a:xfrm>
            <a:off x="457200" y="274638"/>
            <a:ext cx="7467600" cy="1143000"/>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br>
              <a:rPr kumimoji="0" lang="en-US" sz="3200" b="1" i="0" u="none" strike="noStrike" kern="1200" cap="none" spc="0" normalizeH="0" baseline="0" noProof="0" dirty="0">
                <a:ln>
                  <a:noFill/>
                </a:ln>
                <a:solidFill>
                  <a:schemeClr val="bg1"/>
                </a:solidFill>
                <a:effectLst/>
                <a:uLnTx/>
                <a:uFillTx/>
                <a:latin typeface="Helvetica" panose="020B0604020202030204" pitchFamily="34" charset="0"/>
                <a:ea typeface="+mj-ea"/>
                <a:cs typeface="+mj-cs"/>
              </a:rPr>
            </a:br>
            <a:endParaRPr kumimoji="0" lang="en-US" sz="3200" b="1" i="0" u="none" strike="noStrike" kern="1200" cap="none" spc="0" normalizeH="0" baseline="0" noProof="0" dirty="0">
              <a:ln>
                <a:noFill/>
              </a:ln>
              <a:solidFill>
                <a:schemeClr val="bg1"/>
              </a:solidFill>
              <a:effectLst/>
              <a:uLnTx/>
              <a:uFillTx/>
              <a:latin typeface="Helvetica" panose="020B0604020202030204" pitchFamily="34" charset="0"/>
              <a:ea typeface="+mj-ea"/>
              <a:cs typeface="+mj-cs"/>
            </a:endParaRPr>
          </a:p>
        </p:txBody>
      </p:sp>
      <p:graphicFrame>
        <p:nvGraphicFramePr>
          <p:cNvPr id="6" name="Diagram 5"/>
          <p:cNvGraphicFramePr/>
          <p:nvPr/>
        </p:nvGraphicFramePr>
        <p:xfrm>
          <a:off x="1524000" y="139700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7" name="Picture 2"/>
          <p:cNvPicPr>
            <a:picLocks noChangeAspect="1" noChangeArrowheads="1"/>
          </p:cNvPicPr>
          <p:nvPr/>
        </p:nvPicPr>
        <p:blipFill>
          <a:blip r:embed="rId7" cstate="print"/>
          <a:srcRect/>
          <a:stretch>
            <a:fillRect/>
          </a:stretch>
        </p:blipFill>
        <p:spPr bwMode="auto">
          <a:xfrm>
            <a:off x="9372600" y="5105400"/>
            <a:ext cx="1524000" cy="1150937"/>
          </a:xfrm>
          <a:prstGeom prst="rect">
            <a:avLst/>
          </a:prstGeom>
          <a:noFill/>
          <a:ln w="9525">
            <a:noFill/>
            <a:miter lim="800000"/>
            <a:headEnd/>
            <a:tailEnd/>
          </a:ln>
        </p:spPr>
      </p:pic>
      <p:pic>
        <p:nvPicPr>
          <p:cNvPr id="9" name="Picture 4"/>
          <p:cNvPicPr>
            <a:picLocks noChangeAspect="1" noChangeArrowheads="1"/>
          </p:cNvPicPr>
          <p:nvPr/>
        </p:nvPicPr>
        <p:blipFill>
          <a:blip r:embed="rId8" cstate="print"/>
          <a:srcRect/>
          <a:stretch>
            <a:fillRect/>
          </a:stretch>
        </p:blipFill>
        <p:spPr bwMode="auto">
          <a:xfrm>
            <a:off x="2743200" y="3733800"/>
            <a:ext cx="777875" cy="777875"/>
          </a:xfrm>
          <a:prstGeom prst="rect">
            <a:avLst/>
          </a:prstGeom>
          <a:noFill/>
          <a:ln w="9525">
            <a:noFill/>
            <a:miter lim="800000"/>
            <a:headEnd/>
            <a:tailEnd/>
          </a:ln>
        </p:spPr>
      </p:pic>
      <p:pic>
        <p:nvPicPr>
          <p:cNvPr id="10" name="Picture 5"/>
          <p:cNvPicPr>
            <a:picLocks noChangeAspect="1" noChangeArrowheads="1"/>
          </p:cNvPicPr>
          <p:nvPr/>
        </p:nvPicPr>
        <p:blipFill>
          <a:blip r:embed="rId9" cstate="print"/>
          <a:srcRect/>
          <a:stretch>
            <a:fillRect/>
          </a:stretch>
        </p:blipFill>
        <p:spPr bwMode="auto">
          <a:xfrm>
            <a:off x="4876800" y="3810000"/>
            <a:ext cx="716342" cy="655377"/>
          </a:xfrm>
          <a:prstGeom prst="rect">
            <a:avLst/>
          </a:prstGeom>
          <a:noFill/>
          <a:ln w="9525">
            <a:noFill/>
            <a:miter lim="800000"/>
            <a:headEnd/>
            <a:tailEnd/>
          </a:ln>
        </p:spPr>
      </p:pic>
      <p:pic>
        <p:nvPicPr>
          <p:cNvPr id="11" name="Picture 6"/>
          <p:cNvPicPr>
            <a:picLocks noChangeAspect="1" noChangeArrowheads="1"/>
          </p:cNvPicPr>
          <p:nvPr/>
        </p:nvPicPr>
        <p:blipFill>
          <a:blip r:embed="rId10" cstate="print"/>
          <a:srcRect/>
          <a:stretch>
            <a:fillRect/>
          </a:stretch>
        </p:blipFill>
        <p:spPr bwMode="auto">
          <a:xfrm>
            <a:off x="7010400" y="3810000"/>
            <a:ext cx="731837" cy="625475"/>
          </a:xfrm>
          <a:prstGeom prst="rect">
            <a:avLst/>
          </a:prstGeom>
          <a:noFill/>
          <a:ln w="9525">
            <a:noFill/>
            <a:miter lim="800000"/>
            <a:headEnd/>
            <a:tailEnd/>
          </a:ln>
        </p:spPr>
      </p:pic>
    </p:spTree>
    <p:extLst>
      <p:ext uri="{BB962C8B-B14F-4D97-AF65-F5344CB8AC3E}">
        <p14:creationId xmlns:p14="http://schemas.microsoft.com/office/powerpoint/2010/main" val="3788014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Processing Applications</a:t>
            </a:r>
            <a:endParaRPr lang="en-IN" dirty="0"/>
          </a:p>
        </p:txBody>
      </p:sp>
      <p:sp>
        <p:nvSpPr>
          <p:cNvPr id="3" name="Text Placeholder 2"/>
          <p:cNvSpPr>
            <a:spLocks noGrp="1"/>
          </p:cNvSpPr>
          <p:nvPr>
            <p:ph type="body" sz="quarter" idx="13"/>
          </p:nvPr>
        </p:nvSpPr>
        <p:spPr>
          <a:xfrm>
            <a:off x="857739" y="1600201"/>
            <a:ext cx="10160000" cy="3657599"/>
          </a:xfrm>
        </p:spPr>
        <p:txBody>
          <a:bodyPr>
            <a:normAutofit/>
          </a:bodyPr>
          <a:lstStyle/>
          <a:p>
            <a:r>
              <a:rPr lang="en-US" dirty="0"/>
              <a:t>Deals with </a:t>
            </a:r>
          </a:p>
          <a:p>
            <a:pPr lvl="1">
              <a:buFont typeface="Wingdings" panose="05000000000000000000" pitchFamily="2" charset="2"/>
              <a:buChar char="ü"/>
            </a:pPr>
            <a:r>
              <a:rPr lang="en-US" dirty="0"/>
              <a:t>huge amount of data</a:t>
            </a:r>
          </a:p>
          <a:p>
            <a:pPr lvl="1">
              <a:buFont typeface="Wingdings" panose="05000000000000000000" pitchFamily="2" charset="2"/>
              <a:buChar char="ü"/>
            </a:pPr>
            <a:r>
              <a:rPr lang="en-US" dirty="0"/>
              <a:t>complex data</a:t>
            </a:r>
          </a:p>
          <a:p>
            <a:pPr lvl="1">
              <a:buFont typeface="Wingdings" panose="05000000000000000000" pitchFamily="2" charset="2"/>
              <a:buChar char="ü"/>
            </a:pPr>
            <a:r>
              <a:rPr lang="en-US" dirty="0"/>
              <a:t>fast moving data</a:t>
            </a:r>
          </a:p>
          <a:p>
            <a:endParaRPr lang="en-US" dirty="0"/>
          </a:p>
          <a:p>
            <a:r>
              <a:rPr lang="en-US" dirty="0"/>
              <a:t>Typically built with several building blocks like</a:t>
            </a:r>
          </a:p>
          <a:p>
            <a:pPr lvl="1">
              <a:buFont typeface="Wingdings" panose="05000000000000000000" pitchFamily="2" charset="2"/>
              <a:buChar char="ü"/>
            </a:pPr>
            <a:r>
              <a:rPr lang="en-US" dirty="0"/>
              <a:t>Databases</a:t>
            </a:r>
          </a:p>
          <a:p>
            <a:pPr lvl="1">
              <a:buFont typeface="Wingdings" panose="05000000000000000000" pitchFamily="2" charset="2"/>
              <a:buChar char="ü"/>
            </a:pPr>
            <a:r>
              <a:rPr lang="en-US" dirty="0"/>
              <a:t>Caches</a:t>
            </a:r>
          </a:p>
          <a:p>
            <a:pPr lvl="1">
              <a:buFont typeface="Wingdings" panose="05000000000000000000" pitchFamily="2" charset="2"/>
              <a:buChar char="ü"/>
            </a:pPr>
            <a:r>
              <a:rPr lang="en-US" dirty="0"/>
              <a:t>Search Indexes</a:t>
            </a:r>
          </a:p>
          <a:p>
            <a:pPr lvl="1">
              <a:buFont typeface="Wingdings" panose="05000000000000000000" pitchFamily="2" charset="2"/>
              <a:buChar char="ü"/>
            </a:pPr>
            <a:r>
              <a:rPr lang="en-US" dirty="0"/>
              <a:t>Streaming processing </a:t>
            </a:r>
          </a:p>
          <a:p>
            <a:pPr lvl="1">
              <a:buFont typeface="Wingdings" panose="05000000000000000000" pitchFamily="2" charset="2"/>
              <a:buChar char="ü"/>
            </a:pPr>
            <a:r>
              <a:rPr lang="en-US" dirty="0"/>
              <a:t>Batch processing </a:t>
            </a:r>
          </a:p>
          <a:p>
            <a:endParaRPr lang="en-US" dirty="0"/>
          </a:p>
          <a:p>
            <a:endParaRPr lang="en-IN" dirty="0"/>
          </a:p>
        </p:txBody>
      </p:sp>
      <p:sp>
        <p:nvSpPr>
          <p:cNvPr id="4" name="Text Placeholder 3"/>
          <p:cNvSpPr>
            <a:spLocks noGrp="1"/>
          </p:cNvSpPr>
          <p:nvPr>
            <p:ph type="body" sz="quarter" idx="14"/>
          </p:nvPr>
        </p:nvSpPr>
        <p:spPr/>
        <p:txBody>
          <a:bodyPr/>
          <a:lstStyle/>
          <a:p>
            <a:r>
              <a:rPr lang="en-US" dirty="0"/>
              <a:t>Data Intensive Applications</a:t>
            </a:r>
            <a:endParaRPr lang="en-IN" dirty="0"/>
          </a:p>
        </p:txBody>
      </p:sp>
      <p:sp>
        <p:nvSpPr>
          <p:cNvPr id="5" name="TextBox 4"/>
          <p:cNvSpPr txBox="1"/>
          <p:nvPr/>
        </p:nvSpPr>
        <p:spPr>
          <a:xfrm>
            <a:off x="990600" y="5867400"/>
            <a:ext cx="9829800" cy="369332"/>
          </a:xfrm>
          <a:prstGeom prst="rect">
            <a:avLst/>
          </a:prstGeom>
          <a:noFill/>
        </p:spPr>
        <p:txBody>
          <a:bodyPr wrap="square" rtlCol="0">
            <a:spAutoFit/>
          </a:bodyPr>
          <a:lstStyle/>
          <a:p>
            <a:r>
              <a:rPr lang="en-US" dirty="0"/>
              <a:t>Source : The topics are adapted from “Designing Data Intensive Applications” by Martin </a:t>
            </a:r>
            <a:r>
              <a:rPr lang="en-US" dirty="0" err="1"/>
              <a:t>Kleppmann</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Usage Pattern</a:t>
            </a:r>
            <a:endParaRPr lang="en-IN" dirty="0"/>
          </a:p>
        </p:txBody>
      </p:sp>
      <p:sp>
        <p:nvSpPr>
          <p:cNvPr id="3" name="Text Placeholder 2"/>
          <p:cNvSpPr>
            <a:spLocks noGrp="1"/>
          </p:cNvSpPr>
          <p:nvPr>
            <p:ph type="body" sz="quarter" idx="13"/>
          </p:nvPr>
        </p:nvSpPr>
        <p:spPr>
          <a:xfrm>
            <a:off x="857739" y="1600201"/>
            <a:ext cx="10160000" cy="3733799"/>
          </a:xfrm>
        </p:spPr>
        <p:txBody>
          <a:bodyPr/>
          <a:lstStyle/>
          <a:p>
            <a:endParaRPr lang="en-IN" dirty="0"/>
          </a:p>
        </p:txBody>
      </p:sp>
      <p:sp>
        <p:nvSpPr>
          <p:cNvPr id="4" name="Text Placeholder 3"/>
          <p:cNvSpPr>
            <a:spLocks noGrp="1"/>
          </p:cNvSpPr>
          <p:nvPr>
            <p:ph type="body" sz="quarter" idx="14"/>
          </p:nvPr>
        </p:nvSpPr>
        <p:spPr/>
        <p:txBody>
          <a:bodyPr/>
          <a:lstStyle/>
          <a:p>
            <a:r>
              <a:rPr lang="en-US" dirty="0"/>
              <a:t>Usage Stats</a:t>
            </a:r>
            <a:endParaRPr lang="en-IN" dirty="0"/>
          </a:p>
        </p:txBody>
      </p:sp>
      <p:sp>
        <p:nvSpPr>
          <p:cNvPr id="5" name="Title 1"/>
          <p:cNvSpPr txBox="1">
            <a:spLocks/>
          </p:cNvSpPr>
          <p:nvPr/>
        </p:nvSpPr>
        <p:spPr>
          <a:xfrm>
            <a:off x="1447800" y="0"/>
            <a:ext cx="7467600" cy="1143000"/>
          </a:xfrm>
          <a:prstGeom prst="rect">
            <a:avLst/>
          </a:prstGeom>
        </p:spPr>
        <p:txBody>
          <a:bodyPr vert="horz" lIns="91440" tIns="45720" rIns="91440" bIns="45720" rtlCol="0" anchor="ctr">
            <a:normAutofit/>
          </a:body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3200" b="1" i="0" u="none" strike="noStrike" kern="1200" cap="none" spc="0" normalizeH="0" baseline="0" noProof="0" dirty="0">
              <a:ln>
                <a:noFill/>
              </a:ln>
              <a:solidFill>
                <a:schemeClr val="bg1"/>
              </a:solidFill>
              <a:effectLst/>
              <a:uLnTx/>
              <a:uFillTx/>
              <a:latin typeface="Helvetica" panose="020B0604020202030204" pitchFamily="34" charset="0"/>
              <a:ea typeface="+mj-ea"/>
              <a:cs typeface="+mj-cs"/>
            </a:endParaRPr>
          </a:p>
        </p:txBody>
      </p:sp>
      <p:graphicFrame>
        <p:nvGraphicFramePr>
          <p:cNvPr id="6" name="Chart 5"/>
          <p:cNvGraphicFramePr/>
          <p:nvPr/>
        </p:nvGraphicFramePr>
        <p:xfrm>
          <a:off x="2514600" y="1935162"/>
          <a:ext cx="6019800" cy="332263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1403294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a:t>
            </a:r>
            <a:endParaRPr lang="en-IN" dirty="0"/>
          </a:p>
        </p:txBody>
      </p:sp>
      <p:sp>
        <p:nvSpPr>
          <p:cNvPr id="3" name="Text Placeholder 2"/>
          <p:cNvSpPr>
            <a:spLocks noGrp="1"/>
          </p:cNvSpPr>
          <p:nvPr>
            <p:ph type="body" sz="quarter" idx="13"/>
          </p:nvPr>
        </p:nvSpPr>
        <p:spPr>
          <a:xfrm>
            <a:off x="857739" y="1600201"/>
            <a:ext cx="10160000" cy="4343399"/>
          </a:xfrm>
        </p:spPr>
        <p:txBody>
          <a:bodyPr/>
          <a:lstStyle/>
          <a:p>
            <a:endParaRPr lang="en-IN" dirty="0"/>
          </a:p>
        </p:txBody>
      </p:sp>
      <p:sp>
        <p:nvSpPr>
          <p:cNvPr id="4" name="Text Placeholder 3"/>
          <p:cNvSpPr>
            <a:spLocks noGrp="1"/>
          </p:cNvSpPr>
          <p:nvPr>
            <p:ph type="body" sz="quarter" idx="14"/>
          </p:nvPr>
        </p:nvSpPr>
        <p:spPr/>
        <p:txBody>
          <a:bodyPr/>
          <a:lstStyle/>
          <a:p>
            <a:r>
              <a:rPr lang="en-US" dirty="0"/>
              <a:t>Defined</a:t>
            </a:r>
            <a:endParaRPr lang="en-IN" dirty="0"/>
          </a:p>
        </p:txBody>
      </p:sp>
      <p:pic>
        <p:nvPicPr>
          <p:cNvPr id="2051" name="Picture 3"/>
          <p:cNvPicPr>
            <a:picLocks noChangeAspect="1" noChangeArrowheads="1"/>
          </p:cNvPicPr>
          <p:nvPr/>
        </p:nvPicPr>
        <p:blipFill>
          <a:blip r:embed="rId2" cstate="print"/>
          <a:srcRect/>
          <a:stretch>
            <a:fillRect/>
          </a:stretch>
        </p:blipFill>
        <p:spPr bwMode="auto">
          <a:xfrm>
            <a:off x="3429000" y="1752600"/>
            <a:ext cx="4524375" cy="4095750"/>
          </a:xfrm>
          <a:prstGeom prst="rect">
            <a:avLst/>
          </a:prstGeom>
          <a:noFill/>
          <a:ln w="9525">
            <a:noFill/>
            <a:miter lim="800000"/>
            <a:headEnd/>
            <a:tailEnd/>
          </a:ln>
        </p:spPr>
      </p:pic>
    </p:spTree>
    <p:extLst>
      <p:ext uri="{BB962C8B-B14F-4D97-AF65-F5344CB8AC3E}">
        <p14:creationId xmlns:p14="http://schemas.microsoft.com/office/powerpoint/2010/main" val="3410590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 by Gartner</a:t>
            </a:r>
            <a:endParaRPr lang="en-IN" dirty="0"/>
          </a:p>
        </p:txBody>
      </p:sp>
      <p:sp>
        <p:nvSpPr>
          <p:cNvPr id="3" name="Text Placeholder 2"/>
          <p:cNvSpPr>
            <a:spLocks noGrp="1"/>
          </p:cNvSpPr>
          <p:nvPr>
            <p:ph type="body" sz="quarter" idx="13"/>
          </p:nvPr>
        </p:nvSpPr>
        <p:spPr>
          <a:xfrm>
            <a:off x="857739" y="1600201"/>
            <a:ext cx="10160000" cy="44195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3074" name="Picture 2"/>
          <p:cNvPicPr>
            <a:picLocks noChangeAspect="1" noChangeArrowheads="1"/>
          </p:cNvPicPr>
          <p:nvPr/>
        </p:nvPicPr>
        <p:blipFill>
          <a:blip r:embed="rId2" cstate="print"/>
          <a:srcRect/>
          <a:stretch>
            <a:fillRect/>
          </a:stretch>
        </p:blipFill>
        <p:spPr bwMode="auto">
          <a:xfrm>
            <a:off x="2895600" y="1752600"/>
            <a:ext cx="6124575" cy="4067175"/>
          </a:xfrm>
          <a:prstGeom prst="rect">
            <a:avLst/>
          </a:prstGeom>
          <a:noFill/>
          <a:ln w="9525">
            <a:noFill/>
            <a:miter lim="800000"/>
            <a:headEnd/>
            <a:tailEnd/>
          </a:ln>
        </p:spPr>
      </p:pic>
    </p:spTree>
    <p:extLst>
      <p:ext uri="{BB962C8B-B14F-4D97-AF65-F5344CB8AC3E}">
        <p14:creationId xmlns:p14="http://schemas.microsoft.com/office/powerpoint/2010/main" val="23348358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 V’s of Big Data</a:t>
            </a:r>
            <a:endParaRPr lang="en-IN" dirty="0"/>
          </a:p>
        </p:txBody>
      </p:sp>
      <p:sp>
        <p:nvSpPr>
          <p:cNvPr id="3" name="Text Placeholder 2"/>
          <p:cNvSpPr>
            <a:spLocks noGrp="1"/>
          </p:cNvSpPr>
          <p:nvPr>
            <p:ph type="body" sz="quarter" idx="13"/>
          </p:nvPr>
        </p:nvSpPr>
        <p:spPr>
          <a:xfrm>
            <a:off x="857739" y="1600201"/>
            <a:ext cx="10160000" cy="4038599"/>
          </a:xfrm>
        </p:spPr>
        <p:txBody>
          <a:bodyPr/>
          <a:lstStyle/>
          <a:p>
            <a:endParaRPr lang="en-IN" dirty="0"/>
          </a:p>
        </p:txBody>
      </p:sp>
      <p:sp>
        <p:nvSpPr>
          <p:cNvPr id="4" name="Text Placeholder 3"/>
          <p:cNvSpPr>
            <a:spLocks noGrp="1"/>
          </p:cNvSpPr>
          <p:nvPr>
            <p:ph type="body" sz="quarter" idx="14"/>
          </p:nvPr>
        </p:nvSpPr>
        <p:spPr/>
        <p:txBody>
          <a:bodyPr/>
          <a:lstStyle/>
          <a:p>
            <a:r>
              <a:rPr lang="en-US" dirty="0"/>
              <a:t>Volume, Velocity and Variety</a:t>
            </a:r>
            <a:endParaRPr lang="en-IN" dirty="0"/>
          </a:p>
        </p:txBody>
      </p:sp>
      <p:pic>
        <p:nvPicPr>
          <p:cNvPr id="4098" name="Picture 2"/>
          <p:cNvPicPr>
            <a:picLocks noChangeAspect="1" noChangeArrowheads="1"/>
          </p:cNvPicPr>
          <p:nvPr/>
        </p:nvPicPr>
        <p:blipFill>
          <a:blip r:embed="rId2" cstate="print"/>
          <a:srcRect/>
          <a:stretch>
            <a:fillRect/>
          </a:stretch>
        </p:blipFill>
        <p:spPr bwMode="auto">
          <a:xfrm>
            <a:off x="3948113" y="1571625"/>
            <a:ext cx="4295775" cy="3714750"/>
          </a:xfrm>
          <a:prstGeom prst="rect">
            <a:avLst/>
          </a:prstGeom>
          <a:noFill/>
          <a:ln w="9525">
            <a:noFill/>
            <a:miter lim="800000"/>
            <a:headEnd/>
            <a:tailEnd/>
          </a:ln>
        </p:spPr>
      </p:pic>
    </p:spTree>
    <p:extLst>
      <p:ext uri="{BB962C8B-B14F-4D97-AF65-F5344CB8AC3E}">
        <p14:creationId xmlns:p14="http://schemas.microsoft.com/office/powerpoint/2010/main" val="3175973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Sources of Big Data</a:t>
            </a:r>
            <a:endParaRPr lang="en-IN" dirty="0"/>
          </a:p>
        </p:txBody>
      </p:sp>
      <p:sp>
        <p:nvSpPr>
          <p:cNvPr id="3" name="Text Placeholder 2"/>
          <p:cNvSpPr>
            <a:spLocks noGrp="1"/>
          </p:cNvSpPr>
          <p:nvPr>
            <p:ph type="body" sz="quarter" idx="13"/>
          </p:nvPr>
        </p:nvSpPr>
        <p:spPr>
          <a:xfrm>
            <a:off x="857739" y="1600201"/>
            <a:ext cx="10160000" cy="4267199"/>
          </a:xfrm>
        </p:spPr>
        <p:txBody>
          <a:bodyPr/>
          <a:lstStyle/>
          <a:p>
            <a:endParaRPr lang="en-IN" dirty="0"/>
          </a:p>
        </p:txBody>
      </p:sp>
      <p:sp>
        <p:nvSpPr>
          <p:cNvPr id="4" name="Text Placeholder 3"/>
          <p:cNvSpPr>
            <a:spLocks noGrp="1"/>
          </p:cNvSpPr>
          <p:nvPr>
            <p:ph type="body" sz="quarter" idx="14"/>
          </p:nvPr>
        </p:nvSpPr>
        <p:spPr/>
        <p:txBody>
          <a:bodyPr/>
          <a:lstStyle/>
          <a:p>
            <a:r>
              <a:rPr lang="en-US" dirty="0"/>
              <a:t>New Age Data Sources</a:t>
            </a:r>
            <a:endParaRPr lang="en-IN" dirty="0"/>
          </a:p>
        </p:txBody>
      </p:sp>
      <p:pic>
        <p:nvPicPr>
          <p:cNvPr id="5122" name="Picture 2"/>
          <p:cNvPicPr>
            <a:picLocks noChangeAspect="1" noChangeArrowheads="1"/>
          </p:cNvPicPr>
          <p:nvPr/>
        </p:nvPicPr>
        <p:blipFill>
          <a:blip r:embed="rId2" cstate="print"/>
          <a:srcRect/>
          <a:stretch>
            <a:fillRect/>
          </a:stretch>
        </p:blipFill>
        <p:spPr bwMode="auto">
          <a:xfrm>
            <a:off x="2971800" y="1905000"/>
            <a:ext cx="5895975" cy="3571875"/>
          </a:xfrm>
          <a:prstGeom prst="rect">
            <a:avLst/>
          </a:prstGeom>
          <a:noFill/>
          <a:ln w="9525">
            <a:noFill/>
            <a:miter lim="800000"/>
            <a:headEnd/>
            <a:tailEnd/>
          </a:ln>
        </p:spPr>
      </p:pic>
      <p:pic>
        <p:nvPicPr>
          <p:cNvPr id="5123" name="Picture 3"/>
          <p:cNvPicPr>
            <a:picLocks noChangeAspect="1" noChangeArrowheads="1"/>
          </p:cNvPicPr>
          <p:nvPr/>
        </p:nvPicPr>
        <p:blipFill>
          <a:blip r:embed="rId3" cstate="print"/>
          <a:srcRect/>
          <a:stretch>
            <a:fillRect/>
          </a:stretch>
        </p:blipFill>
        <p:spPr bwMode="auto">
          <a:xfrm>
            <a:off x="7848600" y="914400"/>
            <a:ext cx="2819400" cy="1879600"/>
          </a:xfrm>
          <a:prstGeom prst="rect">
            <a:avLst/>
          </a:prstGeom>
          <a:noFill/>
          <a:ln w="9525">
            <a:noFill/>
            <a:miter lim="800000"/>
            <a:headEnd/>
            <a:tailEnd/>
          </a:ln>
        </p:spPr>
      </p:pic>
      <p:pic>
        <p:nvPicPr>
          <p:cNvPr id="5124" name="Picture 4"/>
          <p:cNvPicPr>
            <a:picLocks noChangeAspect="1" noChangeArrowheads="1"/>
          </p:cNvPicPr>
          <p:nvPr/>
        </p:nvPicPr>
        <p:blipFill>
          <a:blip r:embed="rId4" cstate="print"/>
          <a:srcRect/>
          <a:stretch>
            <a:fillRect/>
          </a:stretch>
        </p:blipFill>
        <p:spPr bwMode="auto">
          <a:xfrm>
            <a:off x="8839200" y="3886200"/>
            <a:ext cx="3124200" cy="1981200"/>
          </a:xfrm>
          <a:prstGeom prst="rect">
            <a:avLst/>
          </a:prstGeom>
          <a:noFill/>
          <a:ln w="9525">
            <a:noFill/>
            <a:miter lim="800000"/>
            <a:headEnd/>
            <a:tailEnd/>
          </a:ln>
        </p:spPr>
      </p:pic>
      <p:pic>
        <p:nvPicPr>
          <p:cNvPr id="5125" name="Picture 5"/>
          <p:cNvPicPr>
            <a:picLocks noChangeAspect="1" noChangeArrowheads="1"/>
          </p:cNvPicPr>
          <p:nvPr/>
        </p:nvPicPr>
        <p:blipFill>
          <a:blip r:embed="rId5" cstate="print"/>
          <a:srcRect/>
          <a:stretch>
            <a:fillRect/>
          </a:stretch>
        </p:blipFill>
        <p:spPr bwMode="auto">
          <a:xfrm>
            <a:off x="0" y="2209800"/>
            <a:ext cx="3200400" cy="1933575"/>
          </a:xfrm>
          <a:prstGeom prst="rect">
            <a:avLst/>
          </a:prstGeom>
          <a:noFill/>
          <a:ln w="9525">
            <a:noFill/>
            <a:miter lim="800000"/>
            <a:headEnd/>
            <a:tailEnd/>
          </a:ln>
        </p:spPr>
      </p:pic>
      <p:sp>
        <p:nvSpPr>
          <p:cNvPr id="9" name="TextBox 8"/>
          <p:cNvSpPr txBox="1"/>
          <p:nvPr/>
        </p:nvSpPr>
        <p:spPr>
          <a:xfrm>
            <a:off x="914400" y="6096000"/>
            <a:ext cx="5943600" cy="369332"/>
          </a:xfrm>
          <a:prstGeom prst="rect">
            <a:avLst/>
          </a:prstGeom>
          <a:noFill/>
        </p:spPr>
        <p:txBody>
          <a:bodyPr wrap="square" rtlCol="0">
            <a:spAutoFit/>
          </a:bodyPr>
          <a:lstStyle/>
          <a:p>
            <a:r>
              <a:rPr lang="en-US" dirty="0"/>
              <a:t>Source : </a:t>
            </a:r>
            <a:r>
              <a:rPr lang="en-IN" dirty="0">
                <a:hlinkClick r:id="rId6"/>
              </a:rPr>
              <a:t>https://www.guru99.com/what-is-big-data.html</a:t>
            </a:r>
            <a:endParaRPr lang="en-IN" dirty="0"/>
          </a:p>
        </p:txBody>
      </p:sp>
    </p:spTree>
    <p:extLst>
      <p:ext uri="{BB962C8B-B14F-4D97-AF65-F5344CB8AC3E}">
        <p14:creationId xmlns:p14="http://schemas.microsoft.com/office/powerpoint/2010/main" val="24635720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Ecosystem</a:t>
            </a:r>
            <a:endParaRPr lang="en-IN" dirty="0"/>
          </a:p>
        </p:txBody>
      </p:sp>
      <p:sp>
        <p:nvSpPr>
          <p:cNvPr id="3" name="Text Placeholder 2"/>
          <p:cNvSpPr>
            <a:spLocks noGrp="1"/>
          </p:cNvSpPr>
          <p:nvPr>
            <p:ph type="body" sz="quarter" idx="13"/>
          </p:nvPr>
        </p:nvSpPr>
        <p:spPr>
          <a:xfrm>
            <a:off x="857739" y="1600201"/>
            <a:ext cx="10160000" cy="4571999"/>
          </a:xfrm>
        </p:spPr>
        <p:txBody>
          <a:bodyPr/>
          <a:lstStyle/>
          <a:p>
            <a:endParaRPr lang="en-IN" dirty="0"/>
          </a:p>
        </p:txBody>
      </p:sp>
      <p:sp>
        <p:nvSpPr>
          <p:cNvPr id="4" name="Text Placeholder 3"/>
          <p:cNvSpPr>
            <a:spLocks noGrp="1"/>
          </p:cNvSpPr>
          <p:nvPr>
            <p:ph type="body" sz="quarter" idx="14"/>
          </p:nvPr>
        </p:nvSpPr>
        <p:spPr/>
        <p:txBody>
          <a:bodyPr/>
          <a:lstStyle/>
          <a:p>
            <a:r>
              <a:rPr lang="en-US" dirty="0"/>
              <a:t>Landscape of Big Data Systems</a:t>
            </a:r>
            <a:endParaRPr lang="en-IN" dirty="0"/>
          </a:p>
        </p:txBody>
      </p:sp>
      <p:pic>
        <p:nvPicPr>
          <p:cNvPr id="6146" name="Picture 2"/>
          <p:cNvPicPr>
            <a:picLocks noChangeAspect="1" noChangeArrowheads="1"/>
          </p:cNvPicPr>
          <p:nvPr/>
        </p:nvPicPr>
        <p:blipFill>
          <a:blip r:embed="rId2" cstate="print"/>
          <a:srcRect/>
          <a:stretch>
            <a:fillRect/>
          </a:stretch>
        </p:blipFill>
        <p:spPr bwMode="auto">
          <a:xfrm>
            <a:off x="2667000" y="1600200"/>
            <a:ext cx="6665913" cy="4562475"/>
          </a:xfrm>
          <a:prstGeom prst="rect">
            <a:avLst/>
          </a:prstGeom>
          <a:noFill/>
          <a:ln w="9525">
            <a:noFill/>
            <a:miter lim="800000"/>
            <a:headEnd/>
            <a:tailEnd/>
          </a:ln>
        </p:spPr>
      </p:pic>
      <p:sp>
        <p:nvSpPr>
          <p:cNvPr id="6" name="TextBox 5"/>
          <p:cNvSpPr txBox="1"/>
          <p:nvPr/>
        </p:nvSpPr>
        <p:spPr>
          <a:xfrm>
            <a:off x="1752600" y="6400800"/>
            <a:ext cx="8077200" cy="369332"/>
          </a:xfrm>
          <a:prstGeom prst="rect">
            <a:avLst/>
          </a:prstGeom>
          <a:noFill/>
        </p:spPr>
        <p:txBody>
          <a:bodyPr wrap="square" rtlCol="0">
            <a:spAutoFit/>
          </a:bodyPr>
          <a:lstStyle/>
          <a:p>
            <a:r>
              <a:rPr lang="en-US" dirty="0"/>
              <a:t>Source : </a:t>
            </a:r>
            <a:r>
              <a:rPr lang="en-IN" dirty="0">
                <a:hlinkClick r:id="rId3"/>
              </a:rPr>
              <a:t>https://medium.com/@jain6968/big-data-ecosystem-b0e4c923d7aa</a:t>
            </a:r>
            <a:endParaRPr lang="en-IN" dirty="0"/>
          </a:p>
        </p:txBody>
      </p:sp>
    </p:spTree>
    <p:extLst>
      <p:ext uri="{BB962C8B-B14F-4D97-AF65-F5344CB8AC3E}">
        <p14:creationId xmlns:p14="http://schemas.microsoft.com/office/powerpoint/2010/main" val="40260837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Desired Properties of Big Data Systems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870075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Systems</a:t>
            </a:r>
            <a:endParaRPr lang="en-IN" dirty="0"/>
          </a:p>
        </p:txBody>
      </p:sp>
      <p:sp>
        <p:nvSpPr>
          <p:cNvPr id="3" name="Text Placeholder 2"/>
          <p:cNvSpPr>
            <a:spLocks noGrp="1"/>
          </p:cNvSpPr>
          <p:nvPr>
            <p:ph type="body" sz="quarter" idx="13"/>
          </p:nvPr>
        </p:nvSpPr>
        <p:spPr>
          <a:xfrm>
            <a:off x="857739" y="1600201"/>
            <a:ext cx="10160000" cy="4038599"/>
          </a:xfrm>
        </p:spPr>
        <p:txBody>
          <a:bodyPr/>
          <a:lstStyle/>
          <a:p>
            <a:r>
              <a:rPr lang="en-US" dirty="0"/>
              <a:t>System which answers the users questions based on the data accumulated over the period or in real time</a:t>
            </a:r>
          </a:p>
          <a:p>
            <a:pPr lvl="1">
              <a:buFont typeface="Wingdings" panose="05000000000000000000" pitchFamily="2" charset="2"/>
              <a:buChar char="ü"/>
            </a:pPr>
            <a:r>
              <a:rPr lang="en-US" dirty="0"/>
              <a:t>What are the sales figures for last 6 months?</a:t>
            </a:r>
          </a:p>
          <a:p>
            <a:pPr lvl="1">
              <a:buFont typeface="Wingdings" panose="05000000000000000000" pitchFamily="2" charset="2"/>
              <a:buChar char="ü"/>
            </a:pPr>
            <a:r>
              <a:rPr lang="en-US" dirty="0"/>
              <a:t>How is the health of data center at this moment?</a:t>
            </a:r>
          </a:p>
          <a:p>
            <a:r>
              <a:rPr lang="en-US" dirty="0"/>
              <a:t>Data is different from information </a:t>
            </a:r>
          </a:p>
          <a:p>
            <a:r>
              <a:rPr lang="en-US" dirty="0"/>
              <a:t>Information is derived from the data</a:t>
            </a:r>
          </a:p>
          <a:p>
            <a:r>
              <a:rPr lang="en-US" dirty="0"/>
              <a:t>Data systems makes use of data to answer users queries</a:t>
            </a:r>
          </a:p>
          <a:p>
            <a:endParaRPr lang="en-US" dirty="0"/>
          </a:p>
          <a:p>
            <a:r>
              <a:rPr lang="en-US" dirty="0"/>
              <a:t>Query = function (all data) </a:t>
            </a:r>
            <a:endParaRPr lang="en-IN" dirty="0"/>
          </a:p>
        </p:txBody>
      </p:sp>
      <p:sp>
        <p:nvSpPr>
          <p:cNvPr id="4" name="Text Placeholder 3"/>
          <p:cNvSpPr>
            <a:spLocks noGrp="1"/>
          </p:cNvSpPr>
          <p:nvPr>
            <p:ph type="body" sz="quarter" idx="14"/>
          </p:nvPr>
        </p:nvSpPr>
        <p:spPr/>
        <p:txBody>
          <a:bodyPr/>
          <a:lstStyle/>
          <a:p>
            <a:r>
              <a:rPr lang="en-US" dirty="0"/>
              <a:t>Defined</a:t>
            </a:r>
            <a:endParaRPr lang="en-IN" dirty="0"/>
          </a:p>
        </p:txBody>
      </p:sp>
      <p:sp>
        <p:nvSpPr>
          <p:cNvPr id="5" name="TextBox 4"/>
          <p:cNvSpPr txBox="1"/>
          <p:nvPr/>
        </p:nvSpPr>
        <p:spPr>
          <a:xfrm>
            <a:off x="1066800" y="5562600"/>
            <a:ext cx="6705600" cy="369332"/>
          </a:xfrm>
          <a:prstGeom prst="rect">
            <a:avLst/>
          </a:prstGeom>
          <a:noFill/>
        </p:spPr>
        <p:txBody>
          <a:bodyPr wrap="square" rtlCol="0">
            <a:spAutoFit/>
          </a:bodyPr>
          <a:lstStyle/>
          <a:p>
            <a:r>
              <a:rPr lang="en-US" dirty="0"/>
              <a:t>Source : Big Data , Nathan </a:t>
            </a:r>
            <a:r>
              <a:rPr lang="en-US" dirty="0" err="1"/>
              <a:t>Marz</a:t>
            </a:r>
            <a:endParaRPr lang="en-IN" dirty="0"/>
          </a:p>
        </p:txBody>
      </p:sp>
    </p:spTree>
    <p:extLst>
      <p:ext uri="{BB962C8B-B14F-4D97-AF65-F5344CB8AC3E}">
        <p14:creationId xmlns:p14="http://schemas.microsoft.com/office/powerpoint/2010/main" val="14236316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Big Data Systems</a:t>
            </a:r>
            <a:endParaRPr lang="en-IN" dirty="0"/>
          </a:p>
        </p:txBody>
      </p:sp>
      <p:sp>
        <p:nvSpPr>
          <p:cNvPr id="3" name="Text Placeholder 2"/>
          <p:cNvSpPr>
            <a:spLocks noGrp="1"/>
          </p:cNvSpPr>
          <p:nvPr>
            <p:ph type="body" sz="quarter" idx="13"/>
          </p:nvPr>
        </p:nvSpPr>
        <p:spPr>
          <a:xfrm>
            <a:off x="857739" y="1600201"/>
            <a:ext cx="10160000" cy="4419599"/>
          </a:xfrm>
        </p:spPr>
        <p:txBody>
          <a:bodyPr/>
          <a:lstStyle/>
          <a:p>
            <a:r>
              <a:rPr lang="en-US" dirty="0"/>
              <a:t>Fault tolerance</a:t>
            </a:r>
          </a:p>
          <a:p>
            <a:pPr lvl="1">
              <a:buFont typeface="Wingdings" panose="05000000000000000000" pitchFamily="2" charset="2"/>
              <a:buChar char="ü"/>
            </a:pPr>
            <a:r>
              <a:rPr lang="en-US" dirty="0"/>
              <a:t>Correct behavior of system even in case of failures</a:t>
            </a:r>
          </a:p>
          <a:p>
            <a:r>
              <a:rPr lang="en-US" dirty="0"/>
              <a:t>Low latency</a:t>
            </a:r>
          </a:p>
          <a:p>
            <a:pPr lvl="1">
              <a:buFont typeface="Wingdings" panose="05000000000000000000" pitchFamily="2" charset="2"/>
              <a:buChar char="ü"/>
            </a:pPr>
            <a:r>
              <a:rPr lang="en-US" dirty="0"/>
              <a:t>Both read and write response times should be as low as possible</a:t>
            </a:r>
          </a:p>
          <a:p>
            <a:r>
              <a:rPr lang="en-US" dirty="0"/>
              <a:t>Scalability </a:t>
            </a:r>
          </a:p>
          <a:p>
            <a:pPr lvl="1">
              <a:buFont typeface="Wingdings" panose="05000000000000000000" pitchFamily="2" charset="2"/>
              <a:buChar char="ü"/>
            </a:pPr>
            <a:r>
              <a:rPr lang="en-US" dirty="0"/>
              <a:t>Easy to manage the load just by adding the additional machines </a:t>
            </a:r>
          </a:p>
          <a:p>
            <a:r>
              <a:rPr lang="en-US" dirty="0"/>
              <a:t>Extensibility </a:t>
            </a:r>
          </a:p>
          <a:p>
            <a:pPr lvl="1">
              <a:buFont typeface="Wingdings" panose="05000000000000000000" pitchFamily="2" charset="2"/>
              <a:buChar char="ü"/>
            </a:pPr>
            <a:r>
              <a:rPr lang="en-US" dirty="0"/>
              <a:t>Easy to update or add new features in the system</a:t>
            </a:r>
          </a:p>
          <a:p>
            <a:r>
              <a:rPr lang="en-US" dirty="0"/>
              <a:t>Maintainability </a:t>
            </a:r>
          </a:p>
          <a:p>
            <a:pPr lvl="1">
              <a:buFont typeface="Wingdings" panose="05000000000000000000" pitchFamily="2" charset="2"/>
              <a:buChar char="ü"/>
            </a:pPr>
            <a:r>
              <a:rPr lang="en-US" dirty="0"/>
              <a:t>Easy to keep system running without facing critical issues</a:t>
            </a:r>
          </a:p>
          <a:p>
            <a:r>
              <a:rPr lang="en-US" dirty="0"/>
              <a:t>Debuggability </a:t>
            </a:r>
          </a:p>
          <a:p>
            <a:pPr lvl="1">
              <a:buFont typeface="Wingdings" panose="05000000000000000000" pitchFamily="2" charset="2"/>
              <a:buChar char="ü"/>
            </a:pPr>
            <a:r>
              <a:rPr lang="en-US" dirty="0"/>
              <a:t>Should be diagnose systems health if system behaves in inappropriate manner</a:t>
            </a:r>
          </a:p>
          <a:p>
            <a:endParaRPr lang="en-US" dirty="0"/>
          </a:p>
        </p:txBody>
      </p:sp>
      <p:sp>
        <p:nvSpPr>
          <p:cNvPr id="4" name="Text Placeholder 3"/>
          <p:cNvSpPr>
            <a:spLocks noGrp="1"/>
          </p:cNvSpPr>
          <p:nvPr>
            <p:ph type="body" sz="quarter" idx="14"/>
          </p:nvPr>
        </p:nvSpPr>
        <p:spPr/>
        <p:txBody>
          <a:bodyPr/>
          <a:lstStyle/>
          <a:p>
            <a:r>
              <a:rPr lang="en-US" dirty="0"/>
              <a:t>Properties	</a:t>
            </a:r>
            <a:endParaRPr lang="en-IN" dirty="0"/>
          </a:p>
        </p:txBody>
      </p:sp>
    </p:spTree>
    <p:extLst>
      <p:ext uri="{BB962C8B-B14F-4D97-AF65-F5344CB8AC3E}">
        <p14:creationId xmlns:p14="http://schemas.microsoft.com/office/powerpoint/2010/main" val="34793498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a:t>Data Model of </a:t>
            </a:r>
            <a:r>
              <a:rPr lang="en-US" dirty="0"/>
              <a:t>Big Data Systems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1143139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Systems	</a:t>
            </a:r>
            <a:endParaRPr lang="en-IN" dirty="0"/>
          </a:p>
        </p:txBody>
      </p:sp>
      <p:sp>
        <p:nvSpPr>
          <p:cNvPr id="3" name="Text Placeholder 2"/>
          <p:cNvSpPr>
            <a:spLocks noGrp="1"/>
          </p:cNvSpPr>
          <p:nvPr>
            <p:ph type="body" sz="quarter" idx="13"/>
          </p:nvPr>
        </p:nvSpPr>
        <p:spPr/>
        <p:txBody>
          <a:bodyPr/>
          <a:lstStyle/>
          <a:p>
            <a:r>
              <a:rPr lang="en-US" dirty="0"/>
              <a:t>Many different tools are integrated together for the data processing task</a:t>
            </a:r>
          </a:p>
          <a:p>
            <a:r>
              <a:rPr lang="en-US" dirty="0"/>
              <a:t>Users are unaware about the seamless integration of tools / systems</a:t>
            </a:r>
          </a:p>
          <a:p>
            <a:r>
              <a:rPr lang="en-US" dirty="0"/>
              <a:t>The boundaries between the categories of tools is diminishing </a:t>
            </a:r>
          </a:p>
          <a:p>
            <a:r>
              <a:rPr lang="en-US" dirty="0"/>
              <a:t>No single tool can fit for all the data processing requirements</a:t>
            </a:r>
          </a:p>
          <a:p>
            <a:r>
              <a:rPr lang="en-US" dirty="0"/>
              <a:t>Need to make sure this integration works properly end to end </a:t>
            </a:r>
          </a:p>
          <a:p>
            <a:endParaRPr lang="en-IN" dirty="0"/>
          </a:p>
        </p:txBody>
      </p:sp>
      <p:sp>
        <p:nvSpPr>
          <p:cNvPr id="4" name="Text Placeholder 3"/>
          <p:cNvSpPr>
            <a:spLocks noGrp="1"/>
          </p:cNvSpPr>
          <p:nvPr>
            <p:ph type="body" sz="quarter" idx="14"/>
          </p:nvPr>
        </p:nvSpPr>
        <p:spPr/>
        <p:txBody>
          <a:bodyPr/>
          <a:lstStyle/>
          <a:p>
            <a:r>
              <a:rPr lang="en-US" dirty="0"/>
              <a:t>Described</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Properties of Data</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Rawness</a:t>
            </a:r>
          </a:p>
          <a:p>
            <a:pPr lvl="1">
              <a:buFont typeface="Wingdings" panose="05000000000000000000" pitchFamily="2" charset="2"/>
              <a:buChar char="ü"/>
            </a:pPr>
            <a:r>
              <a:rPr lang="en-US" dirty="0"/>
              <a:t>Fine grained data </a:t>
            </a:r>
          </a:p>
          <a:p>
            <a:pPr lvl="1">
              <a:buFont typeface="Wingdings" panose="05000000000000000000" pitchFamily="2" charset="2"/>
              <a:buChar char="ü"/>
            </a:pPr>
            <a:r>
              <a:rPr lang="en-US" dirty="0"/>
              <a:t>Many interesting queries can be answered </a:t>
            </a:r>
          </a:p>
          <a:p>
            <a:pPr lvl="1">
              <a:buFont typeface="Wingdings" panose="05000000000000000000" pitchFamily="2" charset="2"/>
              <a:buChar char="ü"/>
            </a:pPr>
            <a:r>
              <a:rPr lang="en-US" dirty="0"/>
              <a:t>Unstructured data is more rawer than structured data</a:t>
            </a:r>
          </a:p>
          <a:p>
            <a:pPr lvl="1"/>
            <a:endParaRPr lang="en-US" dirty="0"/>
          </a:p>
          <a:p>
            <a:r>
              <a:rPr lang="en-US" dirty="0"/>
              <a:t>Immutability </a:t>
            </a:r>
          </a:p>
          <a:p>
            <a:pPr lvl="1">
              <a:buFont typeface="Wingdings" panose="05000000000000000000" pitchFamily="2" charset="2"/>
              <a:buChar char="ü"/>
            </a:pPr>
            <a:r>
              <a:rPr lang="en-US" dirty="0"/>
              <a:t>No deletion or updates to data, only new addition </a:t>
            </a:r>
          </a:p>
          <a:p>
            <a:pPr lvl="1">
              <a:buFont typeface="Wingdings" panose="05000000000000000000" pitchFamily="2" charset="2"/>
              <a:buChar char="ü"/>
            </a:pPr>
            <a:r>
              <a:rPr lang="en-US" dirty="0"/>
              <a:t>Original data is untouched </a:t>
            </a:r>
          </a:p>
          <a:p>
            <a:pPr lvl="1">
              <a:buFont typeface="Wingdings" panose="05000000000000000000" pitchFamily="2" charset="2"/>
              <a:buChar char="ü"/>
            </a:pPr>
            <a:r>
              <a:rPr lang="en-US" dirty="0"/>
              <a:t>Easy to retrieve back from the failures / mistakes</a:t>
            </a:r>
          </a:p>
          <a:p>
            <a:pPr lvl="1">
              <a:buFont typeface="Wingdings" panose="05000000000000000000" pitchFamily="2" charset="2"/>
              <a:buChar char="ü"/>
            </a:pPr>
            <a:r>
              <a:rPr lang="en-US" dirty="0"/>
              <a:t>No indexing required, enforcing simplicity</a:t>
            </a:r>
          </a:p>
          <a:p>
            <a:pPr lvl="1"/>
            <a:endParaRPr lang="en-US" dirty="0"/>
          </a:p>
          <a:p>
            <a:r>
              <a:rPr lang="en-US" dirty="0"/>
              <a:t>Eternity</a:t>
            </a:r>
          </a:p>
          <a:p>
            <a:pPr lvl="1">
              <a:buFont typeface="Wingdings" panose="05000000000000000000" pitchFamily="2" charset="2"/>
              <a:buChar char="ü"/>
            </a:pPr>
            <a:r>
              <a:rPr lang="en-US" dirty="0"/>
              <a:t>Consequence of immutability </a:t>
            </a:r>
          </a:p>
          <a:p>
            <a:pPr lvl="1">
              <a:buFont typeface="Wingdings" panose="05000000000000000000" pitchFamily="2" charset="2"/>
              <a:buChar char="ü"/>
            </a:pPr>
            <a:r>
              <a:rPr lang="en-US" dirty="0"/>
              <a:t>Data is always pure and true</a:t>
            </a:r>
          </a:p>
          <a:p>
            <a:pPr lvl="1">
              <a:buFont typeface="Wingdings" panose="05000000000000000000" pitchFamily="2" charset="2"/>
              <a:buChar char="ü"/>
            </a:pPr>
            <a:r>
              <a:rPr lang="en-US" dirty="0"/>
              <a:t>Achieved with adding timestamp with the data</a:t>
            </a:r>
          </a:p>
          <a:p>
            <a:pPr lvl="1"/>
            <a:endParaRPr lang="en-US" dirty="0"/>
          </a:p>
          <a:p>
            <a:endParaRPr lang="en-IN" dirty="0"/>
          </a:p>
        </p:txBody>
      </p:sp>
      <p:sp>
        <p:nvSpPr>
          <p:cNvPr id="4" name="Text Placeholder 3"/>
          <p:cNvSpPr>
            <a:spLocks noGrp="1"/>
          </p:cNvSpPr>
          <p:nvPr>
            <p:ph type="body" sz="quarter" idx="14"/>
          </p:nvPr>
        </p:nvSpPr>
        <p:spPr/>
        <p:txBody>
          <a:bodyPr/>
          <a:lstStyle/>
          <a:p>
            <a:r>
              <a:rPr lang="en-US" dirty="0"/>
              <a:t>Three Properties	</a:t>
            </a:r>
            <a:endParaRPr lang="en-IN" dirty="0"/>
          </a:p>
        </p:txBody>
      </p:sp>
      <p:sp>
        <p:nvSpPr>
          <p:cNvPr id="5" name="TextBox 4"/>
          <p:cNvSpPr txBox="1"/>
          <p:nvPr/>
        </p:nvSpPr>
        <p:spPr>
          <a:xfrm>
            <a:off x="5638800" y="6172200"/>
            <a:ext cx="4267200" cy="369332"/>
          </a:xfrm>
          <a:prstGeom prst="rect">
            <a:avLst/>
          </a:prstGeom>
          <a:noFill/>
        </p:spPr>
        <p:txBody>
          <a:bodyPr wrap="square" rtlCol="0">
            <a:spAutoFit/>
          </a:bodyPr>
          <a:lstStyle/>
          <a:p>
            <a:r>
              <a:rPr lang="en-US" dirty="0"/>
              <a:t>Source : Big Data , Nathan </a:t>
            </a:r>
            <a:r>
              <a:rPr lang="en-US" dirty="0" err="1"/>
              <a:t>Marz</a:t>
            </a:r>
            <a:endParaRPr lang="en-IN" dirty="0"/>
          </a:p>
        </p:txBody>
      </p:sp>
    </p:spTree>
    <p:extLst>
      <p:ext uri="{BB962C8B-B14F-4D97-AF65-F5344CB8AC3E}">
        <p14:creationId xmlns:p14="http://schemas.microsoft.com/office/powerpoint/2010/main" val="255441586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 based Model for Data </a:t>
            </a:r>
            <a:endParaRPr lang="en-IN" dirty="0"/>
          </a:p>
        </p:txBody>
      </p:sp>
      <p:sp>
        <p:nvSpPr>
          <p:cNvPr id="3" name="Text Placeholder 2"/>
          <p:cNvSpPr>
            <a:spLocks noGrp="1"/>
          </p:cNvSpPr>
          <p:nvPr>
            <p:ph type="body" sz="quarter" idx="13"/>
          </p:nvPr>
        </p:nvSpPr>
        <p:spPr>
          <a:xfrm>
            <a:off x="857739" y="1600201"/>
            <a:ext cx="10160000" cy="3809999"/>
          </a:xfrm>
        </p:spPr>
        <p:txBody>
          <a:bodyPr>
            <a:normAutofit/>
          </a:bodyPr>
          <a:lstStyle/>
          <a:p>
            <a:r>
              <a:rPr lang="en-US" dirty="0"/>
              <a:t>Fundamental unit of data </a:t>
            </a:r>
          </a:p>
          <a:p>
            <a:r>
              <a:rPr lang="en-US" dirty="0"/>
              <a:t>Data can not derived from anything else</a:t>
            </a:r>
          </a:p>
          <a:p>
            <a:r>
              <a:rPr lang="en-US" dirty="0"/>
              <a:t>Fact is atomic and time stamped</a:t>
            </a:r>
          </a:p>
          <a:p>
            <a:r>
              <a:rPr lang="en-US" dirty="0"/>
              <a:t>Can be made unique by adding unique identifier to it</a:t>
            </a:r>
          </a:p>
          <a:p>
            <a:r>
              <a:rPr lang="en-US" dirty="0"/>
              <a:t>Example facts </a:t>
            </a:r>
          </a:p>
          <a:p>
            <a:pPr lvl="1">
              <a:buFont typeface="Wingdings" panose="05000000000000000000" pitchFamily="2" charset="2"/>
              <a:buChar char="ü"/>
            </a:pPr>
            <a:r>
              <a:rPr lang="en-US" dirty="0"/>
              <a:t>I work for BITS </a:t>
            </a:r>
            <a:r>
              <a:rPr lang="en-US" dirty="0" err="1"/>
              <a:t>Pilani</a:t>
            </a:r>
            <a:endParaRPr lang="en-US" dirty="0"/>
          </a:p>
          <a:p>
            <a:pPr lvl="1">
              <a:buFont typeface="Wingdings" panose="05000000000000000000" pitchFamily="2" charset="2"/>
              <a:buChar char="ü"/>
            </a:pPr>
            <a:r>
              <a:rPr lang="en-US" dirty="0"/>
              <a:t>My DOB is 1 January 1982</a:t>
            </a:r>
          </a:p>
          <a:p>
            <a:pPr lvl="1">
              <a:buFont typeface="Wingdings" panose="05000000000000000000" pitchFamily="2" charset="2"/>
              <a:buChar char="ü"/>
            </a:pPr>
            <a:r>
              <a:rPr lang="en-US" dirty="0"/>
              <a:t>I currently live in Hyderabad</a:t>
            </a:r>
          </a:p>
          <a:p>
            <a:pPr lvl="1">
              <a:buFont typeface="Wingdings" panose="05000000000000000000" pitchFamily="2" charset="2"/>
              <a:buChar char="ü"/>
            </a:pPr>
            <a:r>
              <a:rPr lang="en-US" dirty="0"/>
              <a:t>I was living at </a:t>
            </a:r>
            <a:r>
              <a:rPr lang="en-US" dirty="0" err="1"/>
              <a:t>Pune</a:t>
            </a:r>
            <a:r>
              <a:rPr lang="en-US" dirty="0"/>
              <a:t> between 2010 to 2015</a:t>
            </a:r>
          </a:p>
          <a:p>
            <a:pPr lvl="1">
              <a:buFont typeface="Wingdings" panose="05000000000000000000" pitchFamily="2" charset="2"/>
              <a:buChar char="ü"/>
            </a:pPr>
            <a:r>
              <a:rPr lang="en-US" dirty="0"/>
              <a:t>I have interest in subjects like data mining, data science etc</a:t>
            </a:r>
          </a:p>
          <a:p>
            <a:endParaRPr lang="en-US" dirty="0"/>
          </a:p>
          <a:p>
            <a:endParaRPr lang="en-IN" dirty="0"/>
          </a:p>
        </p:txBody>
      </p:sp>
      <p:sp>
        <p:nvSpPr>
          <p:cNvPr id="4" name="Text Placeholder 3"/>
          <p:cNvSpPr>
            <a:spLocks noGrp="1"/>
          </p:cNvSpPr>
          <p:nvPr>
            <p:ph type="body" sz="quarter" idx="14"/>
          </p:nvPr>
        </p:nvSpPr>
        <p:spPr/>
        <p:txBody>
          <a:bodyPr/>
          <a:lstStyle/>
          <a:p>
            <a:r>
              <a:rPr lang="en-US" dirty="0"/>
              <a:t>Facts</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6934200" y="1828800"/>
            <a:ext cx="4152565" cy="2276475"/>
          </a:xfrm>
          <a:prstGeom prst="rect">
            <a:avLst/>
          </a:prstGeom>
          <a:noFill/>
          <a:ln w="9525">
            <a:noFill/>
            <a:miter lim="800000"/>
            <a:headEnd/>
            <a:tailEnd/>
          </a:ln>
        </p:spPr>
      </p:pic>
    </p:spTree>
    <p:extLst>
      <p:ext uri="{BB962C8B-B14F-4D97-AF65-F5344CB8AC3E}">
        <p14:creationId xmlns:p14="http://schemas.microsoft.com/office/powerpoint/2010/main" val="39070417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 based Model for Data (2)</a:t>
            </a:r>
            <a:endParaRPr lang="en-IN" dirty="0"/>
          </a:p>
        </p:txBody>
      </p:sp>
      <p:sp>
        <p:nvSpPr>
          <p:cNvPr id="3" name="Text Placeholder 2"/>
          <p:cNvSpPr>
            <a:spLocks noGrp="1"/>
          </p:cNvSpPr>
          <p:nvPr>
            <p:ph type="body" sz="quarter" idx="13"/>
          </p:nvPr>
        </p:nvSpPr>
        <p:spPr>
          <a:xfrm>
            <a:off x="857739" y="1600201"/>
            <a:ext cx="10160000" cy="3505199"/>
          </a:xfrm>
        </p:spPr>
        <p:txBody>
          <a:bodyPr/>
          <a:lstStyle/>
          <a:p>
            <a:r>
              <a:rPr lang="en-US" dirty="0"/>
              <a:t>Fact based model </a:t>
            </a:r>
          </a:p>
          <a:p>
            <a:pPr lvl="1">
              <a:buFont typeface="Wingdings" panose="05000000000000000000" pitchFamily="2" charset="2"/>
              <a:buChar char="ü"/>
            </a:pPr>
            <a:r>
              <a:rPr lang="en-US" dirty="0"/>
              <a:t>Stores raw data as atomic facts</a:t>
            </a:r>
          </a:p>
          <a:p>
            <a:pPr lvl="1">
              <a:buFont typeface="Wingdings" panose="05000000000000000000" pitchFamily="2" charset="2"/>
              <a:buChar char="ü"/>
            </a:pPr>
            <a:r>
              <a:rPr lang="en-US" dirty="0"/>
              <a:t>Makes facts immutable by adding time stamp value to it </a:t>
            </a:r>
          </a:p>
          <a:p>
            <a:pPr lvl="1">
              <a:buFont typeface="Wingdings" panose="05000000000000000000" pitchFamily="2" charset="2"/>
              <a:buChar char="ü"/>
            </a:pPr>
            <a:r>
              <a:rPr lang="en-US" dirty="0"/>
              <a:t>Makes it uniquely identifiable by attaching identifier </a:t>
            </a:r>
            <a:endParaRPr lang="en-IN" dirty="0"/>
          </a:p>
          <a:p>
            <a:endParaRPr lang="en-US" dirty="0"/>
          </a:p>
          <a:p>
            <a:r>
              <a:rPr lang="en-US" dirty="0"/>
              <a:t>Benefits</a:t>
            </a:r>
          </a:p>
          <a:p>
            <a:pPr lvl="1">
              <a:buFont typeface="Wingdings" panose="05000000000000000000" pitchFamily="2" charset="2"/>
              <a:buChar char="ü"/>
            </a:pPr>
            <a:r>
              <a:rPr lang="en-US" dirty="0"/>
              <a:t>Data is query able at any time </a:t>
            </a:r>
          </a:p>
          <a:p>
            <a:pPr lvl="1">
              <a:buFont typeface="Wingdings" panose="05000000000000000000" pitchFamily="2" charset="2"/>
              <a:buChar char="ü"/>
            </a:pPr>
            <a:r>
              <a:rPr lang="en-US" dirty="0"/>
              <a:t>Data is tolerant to human errors</a:t>
            </a:r>
          </a:p>
          <a:p>
            <a:pPr lvl="1">
              <a:buFont typeface="Wingdings" panose="05000000000000000000" pitchFamily="2" charset="2"/>
              <a:buChar char="ü"/>
            </a:pPr>
            <a:r>
              <a:rPr lang="en-US" dirty="0"/>
              <a:t>Data can be stored both in structured and unstructured formats</a:t>
            </a:r>
          </a:p>
          <a:p>
            <a:pPr lvl="1"/>
            <a:endParaRPr lang="en-US" dirty="0"/>
          </a:p>
        </p:txBody>
      </p:sp>
      <p:sp>
        <p:nvSpPr>
          <p:cNvPr id="4" name="Text Placeholder 3"/>
          <p:cNvSpPr>
            <a:spLocks noGrp="1"/>
          </p:cNvSpPr>
          <p:nvPr>
            <p:ph type="body" sz="quarter" idx="14"/>
          </p:nvPr>
        </p:nvSpPr>
        <p:spPr/>
        <p:txBody>
          <a:bodyPr/>
          <a:lstStyle/>
          <a:p>
            <a:r>
              <a:rPr lang="en-US" dirty="0"/>
              <a:t>Benefits</a:t>
            </a:r>
            <a:endParaRPr lang="en-IN" dirty="0"/>
          </a:p>
        </p:txBody>
      </p:sp>
    </p:spTree>
    <p:extLst>
      <p:ext uri="{BB962C8B-B14F-4D97-AF65-F5344CB8AC3E}">
        <p14:creationId xmlns:p14="http://schemas.microsoft.com/office/powerpoint/2010/main" val="14926928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 based Model for Data (3)</a:t>
            </a:r>
            <a:endParaRPr lang="en-IN" dirty="0"/>
          </a:p>
        </p:txBody>
      </p:sp>
      <p:sp>
        <p:nvSpPr>
          <p:cNvPr id="3" name="Text Placeholder 2"/>
          <p:cNvSpPr>
            <a:spLocks noGrp="1"/>
          </p:cNvSpPr>
          <p:nvPr>
            <p:ph type="body" sz="quarter" idx="13"/>
          </p:nvPr>
        </p:nvSpPr>
        <p:spPr>
          <a:xfrm>
            <a:off x="857739" y="1600201"/>
            <a:ext cx="10160000" cy="3809999"/>
          </a:xfrm>
        </p:spPr>
        <p:txBody>
          <a:bodyPr>
            <a:normAutofit/>
          </a:bodyPr>
          <a:lstStyle/>
          <a:p>
            <a:r>
              <a:rPr lang="en-US" dirty="0"/>
              <a:t>Graph schemas captures the structure of dataset stored using fact based model </a:t>
            </a:r>
          </a:p>
          <a:p>
            <a:r>
              <a:rPr lang="en-US" dirty="0"/>
              <a:t>Depicts the relationship between nodes, edges and properties</a:t>
            </a:r>
          </a:p>
          <a:p>
            <a:endParaRPr lang="en-US" dirty="0"/>
          </a:p>
          <a:p>
            <a:r>
              <a:rPr lang="en-US" dirty="0"/>
              <a:t>Nodes </a:t>
            </a:r>
          </a:p>
          <a:p>
            <a:pPr lvl="1">
              <a:buFont typeface="Wingdings" panose="05000000000000000000" pitchFamily="2" charset="2"/>
              <a:buChar char="ü"/>
            </a:pPr>
            <a:r>
              <a:rPr lang="en-US" dirty="0"/>
              <a:t>Entities in system , for example, person </a:t>
            </a:r>
          </a:p>
          <a:p>
            <a:r>
              <a:rPr lang="en-US" dirty="0"/>
              <a:t>Edges </a:t>
            </a:r>
          </a:p>
          <a:p>
            <a:pPr lvl="1">
              <a:buFont typeface="Wingdings" panose="05000000000000000000" pitchFamily="2" charset="2"/>
              <a:buChar char="ü"/>
            </a:pPr>
            <a:r>
              <a:rPr lang="en-US" dirty="0"/>
              <a:t>Relationship between entities, </a:t>
            </a:r>
          </a:p>
          <a:p>
            <a:pPr lvl="1">
              <a:buFont typeface="Wingdings" panose="05000000000000000000" pitchFamily="2" charset="2"/>
              <a:buChar char="ü"/>
            </a:pPr>
            <a:r>
              <a:rPr lang="en-US" dirty="0"/>
              <a:t>For example, person A knows person B</a:t>
            </a:r>
          </a:p>
          <a:p>
            <a:r>
              <a:rPr lang="en-US" dirty="0"/>
              <a:t>Properties </a:t>
            </a:r>
          </a:p>
          <a:p>
            <a:pPr lvl="1">
              <a:buFont typeface="Wingdings" panose="05000000000000000000" pitchFamily="2" charset="2"/>
              <a:buChar char="ü"/>
            </a:pPr>
            <a:r>
              <a:rPr lang="en-US" dirty="0"/>
              <a:t>Information about entities </a:t>
            </a:r>
            <a:endParaRPr lang="en-IN" dirty="0"/>
          </a:p>
        </p:txBody>
      </p:sp>
      <p:sp>
        <p:nvSpPr>
          <p:cNvPr id="4" name="Text Placeholder 3"/>
          <p:cNvSpPr>
            <a:spLocks noGrp="1"/>
          </p:cNvSpPr>
          <p:nvPr>
            <p:ph type="body" sz="quarter" idx="14"/>
          </p:nvPr>
        </p:nvSpPr>
        <p:spPr/>
        <p:txBody>
          <a:bodyPr/>
          <a:lstStyle/>
          <a:p>
            <a:r>
              <a:rPr lang="en-US" dirty="0"/>
              <a:t>Structure / Schema</a:t>
            </a:r>
            <a:endParaRPr lang="en-IN" dirty="0"/>
          </a:p>
        </p:txBody>
      </p:sp>
      <p:pic>
        <p:nvPicPr>
          <p:cNvPr id="2050" name="Picture 2"/>
          <p:cNvPicPr>
            <a:picLocks noChangeAspect="1" noChangeArrowheads="1"/>
          </p:cNvPicPr>
          <p:nvPr/>
        </p:nvPicPr>
        <p:blipFill>
          <a:blip r:embed="rId2" cstate="print"/>
          <a:srcRect/>
          <a:stretch>
            <a:fillRect/>
          </a:stretch>
        </p:blipFill>
        <p:spPr bwMode="auto">
          <a:xfrm>
            <a:off x="5410200" y="2438400"/>
            <a:ext cx="6324600" cy="3461644"/>
          </a:xfrm>
          <a:prstGeom prst="rect">
            <a:avLst/>
          </a:prstGeom>
          <a:noFill/>
          <a:ln w="9525">
            <a:noFill/>
            <a:miter lim="800000"/>
            <a:headEnd/>
            <a:tailEnd/>
          </a:ln>
        </p:spPr>
      </p:pic>
    </p:spTree>
    <p:extLst>
      <p:ext uri="{BB962C8B-B14F-4D97-AF65-F5344CB8AC3E}">
        <p14:creationId xmlns:p14="http://schemas.microsoft.com/office/powerpoint/2010/main" val="39785261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Generalized Architecture of Big Data Systems</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65651979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Big data architecture style</a:t>
            </a:r>
          </a:p>
        </p:txBody>
      </p:sp>
      <p:sp>
        <p:nvSpPr>
          <p:cNvPr id="3" name="Text Placeholder 2"/>
          <p:cNvSpPr>
            <a:spLocks noGrp="1"/>
          </p:cNvSpPr>
          <p:nvPr>
            <p:ph type="body" sz="quarter" idx="13"/>
          </p:nvPr>
        </p:nvSpPr>
        <p:spPr/>
        <p:txBody>
          <a:bodyPr/>
          <a:lstStyle/>
          <a:p>
            <a:r>
              <a:rPr lang="en-IN" dirty="0"/>
              <a:t>is designed to handle the ingestion, processing, and analysis of data that is too large or complex for traditional database systems.</a:t>
            </a:r>
          </a:p>
          <a:p>
            <a:endParaRPr lang="en-IN" dirty="0"/>
          </a:p>
        </p:txBody>
      </p:sp>
      <p:sp>
        <p:nvSpPr>
          <p:cNvPr id="4" name="Text Placeholder 3"/>
          <p:cNvSpPr>
            <a:spLocks noGrp="1"/>
          </p:cNvSpPr>
          <p:nvPr>
            <p:ph type="body" sz="quarter" idx="14"/>
          </p:nvPr>
        </p:nvSpPr>
        <p:spPr/>
        <p:txBody>
          <a:bodyPr/>
          <a:lstStyle/>
          <a:p>
            <a:endParaRPr lang="en-IN"/>
          </a:p>
        </p:txBody>
      </p:sp>
      <p:pic>
        <p:nvPicPr>
          <p:cNvPr id="1026" name="Picture 2"/>
          <p:cNvPicPr>
            <a:picLocks noChangeAspect="1" noChangeArrowheads="1"/>
          </p:cNvPicPr>
          <p:nvPr/>
        </p:nvPicPr>
        <p:blipFill>
          <a:blip r:embed="rId2" cstate="print"/>
          <a:srcRect/>
          <a:stretch>
            <a:fillRect/>
          </a:stretch>
        </p:blipFill>
        <p:spPr bwMode="auto">
          <a:xfrm>
            <a:off x="2438400" y="2209800"/>
            <a:ext cx="7029450" cy="2647950"/>
          </a:xfrm>
          <a:prstGeom prst="rect">
            <a:avLst/>
          </a:prstGeom>
          <a:noFill/>
          <a:ln w="9525">
            <a:noFill/>
            <a:miter lim="800000"/>
            <a:headEnd/>
            <a:tailEnd/>
          </a:ln>
        </p:spPr>
      </p:pic>
      <p:sp>
        <p:nvSpPr>
          <p:cNvPr id="6" name="TextBox 5"/>
          <p:cNvSpPr txBox="1"/>
          <p:nvPr/>
        </p:nvSpPr>
        <p:spPr>
          <a:xfrm>
            <a:off x="1219200" y="5486400"/>
            <a:ext cx="9906000" cy="369332"/>
          </a:xfrm>
          <a:prstGeom prst="rect">
            <a:avLst/>
          </a:prstGeom>
          <a:noFill/>
        </p:spPr>
        <p:txBody>
          <a:bodyPr wrap="square" rtlCol="0">
            <a:spAutoFit/>
          </a:bodyPr>
          <a:lstStyle/>
          <a:p>
            <a:r>
              <a:rPr lang="en-US" dirty="0"/>
              <a:t>Source : https://docs.microsoft.com/en-us/azure/architecture/guide/architecture-styles/big-data</a:t>
            </a:r>
            <a:endParaRPr lang="en-IN" dirty="0"/>
          </a:p>
        </p:txBody>
      </p:sp>
    </p:spTree>
    <p:extLst>
      <p:ext uri="{BB962C8B-B14F-4D97-AF65-F5344CB8AC3E}">
        <p14:creationId xmlns:p14="http://schemas.microsoft.com/office/powerpoint/2010/main" val="101793591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Applications</a:t>
            </a:r>
            <a:endParaRPr lang="en-IN" dirty="0"/>
          </a:p>
        </p:txBody>
      </p:sp>
      <p:sp>
        <p:nvSpPr>
          <p:cNvPr id="3" name="Text Placeholder 2"/>
          <p:cNvSpPr>
            <a:spLocks noGrp="1"/>
          </p:cNvSpPr>
          <p:nvPr>
            <p:ph type="body" sz="quarter" idx="13"/>
          </p:nvPr>
        </p:nvSpPr>
        <p:spPr/>
        <p:txBody>
          <a:bodyPr/>
          <a:lstStyle/>
          <a:p>
            <a:r>
              <a:rPr lang="en-IN" dirty="0"/>
              <a:t>Big data solutions typically involve one or more of the following types of workload:</a:t>
            </a:r>
          </a:p>
          <a:p>
            <a:endParaRPr lang="en-IN" dirty="0"/>
          </a:p>
          <a:p>
            <a:pPr lvl="1">
              <a:buFont typeface="Wingdings" panose="05000000000000000000" pitchFamily="2" charset="2"/>
              <a:buChar char="ü"/>
            </a:pPr>
            <a:r>
              <a:rPr lang="en-IN" dirty="0"/>
              <a:t>Batch processing of big data sources at rest</a:t>
            </a:r>
          </a:p>
          <a:p>
            <a:pPr lvl="1">
              <a:buFont typeface="Wingdings" panose="05000000000000000000" pitchFamily="2" charset="2"/>
              <a:buChar char="ü"/>
            </a:pPr>
            <a:r>
              <a:rPr lang="en-IN" dirty="0"/>
              <a:t>Real-time processing of big data in motion</a:t>
            </a:r>
          </a:p>
          <a:p>
            <a:pPr lvl="1">
              <a:buFont typeface="Wingdings" panose="05000000000000000000" pitchFamily="2" charset="2"/>
              <a:buChar char="ü"/>
            </a:pPr>
            <a:r>
              <a:rPr lang="en-IN" dirty="0"/>
              <a:t>Interactive exploration of big data</a:t>
            </a:r>
          </a:p>
          <a:p>
            <a:pPr lvl="1">
              <a:buFont typeface="Wingdings" panose="05000000000000000000" pitchFamily="2" charset="2"/>
              <a:buChar char="ü"/>
            </a:pPr>
            <a:r>
              <a:rPr lang="en-IN" dirty="0"/>
              <a:t>Predictive analytics and machine learning</a:t>
            </a:r>
          </a:p>
          <a:p>
            <a:endParaRPr lang="en-IN" dirty="0"/>
          </a:p>
        </p:txBody>
      </p:sp>
      <p:sp>
        <p:nvSpPr>
          <p:cNvPr id="4" name="Text Placeholder 3"/>
          <p:cNvSpPr>
            <a:spLocks noGrp="1"/>
          </p:cNvSpPr>
          <p:nvPr>
            <p:ph type="body" sz="quarter" idx="14"/>
          </p:nvPr>
        </p:nvSpPr>
        <p:spPr/>
        <p:txBody>
          <a:bodyPr/>
          <a:lstStyle/>
          <a:p>
            <a:r>
              <a:rPr lang="en-US" dirty="0"/>
              <a:t>Workloads</a:t>
            </a:r>
            <a:endParaRPr lang="en-IN" dirty="0"/>
          </a:p>
        </p:txBody>
      </p:sp>
    </p:spTree>
    <p:extLst>
      <p:ext uri="{BB962C8B-B14F-4D97-AF65-F5344CB8AC3E}">
        <p14:creationId xmlns:p14="http://schemas.microsoft.com/office/powerpoint/2010/main" val="118600531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Big Data Systems Components</a:t>
            </a:r>
            <a:endParaRPr lang="en-IN" dirty="0"/>
          </a:p>
        </p:txBody>
      </p:sp>
      <p:sp>
        <p:nvSpPr>
          <p:cNvPr id="3" name="Text Placeholder 2"/>
          <p:cNvSpPr>
            <a:spLocks noGrp="1"/>
          </p:cNvSpPr>
          <p:nvPr>
            <p:ph type="body" sz="quarter" idx="13"/>
          </p:nvPr>
        </p:nvSpPr>
        <p:spPr>
          <a:xfrm>
            <a:off x="857739" y="1600201"/>
            <a:ext cx="10160000" cy="5029199"/>
          </a:xfrm>
        </p:spPr>
        <p:txBody>
          <a:bodyPr>
            <a:normAutofit fontScale="85000" lnSpcReduction="20000"/>
          </a:bodyPr>
          <a:lstStyle/>
          <a:p>
            <a:r>
              <a:rPr lang="en-IN" dirty="0"/>
              <a:t>Most big data architectures include some or all of the following components:</a:t>
            </a:r>
          </a:p>
          <a:p>
            <a:pPr lvl="1">
              <a:buFont typeface="Wingdings" panose="05000000000000000000" pitchFamily="2" charset="2"/>
              <a:buChar char="ü"/>
            </a:pPr>
            <a:r>
              <a:rPr lang="en-IN" dirty="0"/>
              <a:t>Data sources</a:t>
            </a:r>
          </a:p>
          <a:p>
            <a:pPr marL="914400" lvl="2" indent="0">
              <a:buNone/>
            </a:pPr>
            <a:r>
              <a:rPr lang="en-IN" dirty="0"/>
              <a:t>All big data solutions start with one or more data sources like databases, files, </a:t>
            </a:r>
            <a:r>
              <a:rPr lang="en-IN" dirty="0" err="1"/>
              <a:t>IoT</a:t>
            </a:r>
            <a:r>
              <a:rPr lang="en-IN" dirty="0"/>
              <a:t> devices etc</a:t>
            </a:r>
          </a:p>
          <a:p>
            <a:pPr lvl="1">
              <a:buFont typeface="Wingdings" panose="05000000000000000000" pitchFamily="2" charset="2"/>
              <a:buChar char="ü"/>
            </a:pPr>
            <a:r>
              <a:rPr lang="en-US" dirty="0"/>
              <a:t>Data Storage</a:t>
            </a:r>
          </a:p>
          <a:p>
            <a:pPr marL="914400" lvl="2" indent="0">
              <a:buNone/>
            </a:pPr>
            <a:r>
              <a:rPr lang="en-IN" dirty="0"/>
              <a:t>Data for batch processing operations is typically stored in a distributed file store that can hold high volumes of large files in various formats. </a:t>
            </a:r>
          </a:p>
          <a:p>
            <a:pPr lvl="1">
              <a:buFont typeface="Wingdings" panose="05000000000000000000" pitchFamily="2" charset="2"/>
              <a:buChar char="ü"/>
            </a:pPr>
            <a:r>
              <a:rPr lang="en-IN" dirty="0"/>
              <a:t>Batch processing</a:t>
            </a:r>
          </a:p>
          <a:p>
            <a:pPr marL="914400" lvl="2" indent="0">
              <a:buNone/>
            </a:pPr>
            <a:r>
              <a:rPr lang="en-IN" dirty="0"/>
              <a:t>Because the data sets are so large, often a big data solution must process data files using long-running batch jobs to filter, aggregate, and otherwise prepare the data for analysis. Usually these jobs involve reading source files, processing them, and writing the output to new files. </a:t>
            </a:r>
          </a:p>
          <a:p>
            <a:pPr lvl="1">
              <a:buFont typeface="Wingdings" panose="05000000000000000000" pitchFamily="2" charset="2"/>
              <a:buChar char="ü"/>
            </a:pPr>
            <a:r>
              <a:rPr lang="en-IN" dirty="0"/>
              <a:t>Real-time message ingestion</a:t>
            </a:r>
          </a:p>
          <a:p>
            <a:pPr lvl="2">
              <a:buFont typeface="Wingdings" panose="05000000000000000000" pitchFamily="2" charset="2"/>
              <a:buChar char="ü"/>
            </a:pPr>
            <a:r>
              <a:rPr lang="en-IN" dirty="0"/>
              <a:t>If the solution includes real-time sources, the architecture must include a way to capture and store real-time messages for stream processing. </a:t>
            </a:r>
          </a:p>
          <a:p>
            <a:pPr lvl="1">
              <a:buFont typeface="Wingdings" panose="05000000000000000000" pitchFamily="2" charset="2"/>
              <a:buChar char="ü"/>
            </a:pPr>
            <a:r>
              <a:rPr lang="en-IN" dirty="0"/>
              <a:t>Stream processing</a:t>
            </a:r>
          </a:p>
          <a:p>
            <a:pPr marL="914400" lvl="2" indent="0">
              <a:buNone/>
            </a:pPr>
            <a:r>
              <a:rPr lang="en-IN" dirty="0"/>
              <a:t>After capturing real-time messages, the solution must process them by filtering, aggregating, and otherwise preparing the data for analysis. The processed stream data is then written to an output sink. </a:t>
            </a:r>
          </a:p>
          <a:p>
            <a:pPr lvl="1">
              <a:buFont typeface="Wingdings" panose="05000000000000000000" pitchFamily="2" charset="2"/>
              <a:buChar char="ü"/>
            </a:pPr>
            <a:r>
              <a:rPr lang="en-IN" dirty="0"/>
              <a:t>Analytical data store</a:t>
            </a:r>
          </a:p>
          <a:p>
            <a:pPr marL="914400" lvl="2" indent="0">
              <a:buNone/>
            </a:pPr>
            <a:r>
              <a:rPr lang="en-IN" dirty="0"/>
              <a:t>Many big data solutions prepare data for analysis and then serve the processed data in a structured format that can be queried using analytical tools. The analytical data store used to serve these queries can be a Kimball-style relational data warehouse, as seen in most traditional business intelligence (BI) solutions.</a:t>
            </a:r>
          </a:p>
          <a:p>
            <a:pPr lvl="1">
              <a:buFont typeface="Wingdings" panose="05000000000000000000" pitchFamily="2" charset="2"/>
              <a:buChar char="ü"/>
            </a:pPr>
            <a:r>
              <a:rPr lang="en-IN" dirty="0"/>
              <a:t>Analysis and reporting</a:t>
            </a:r>
          </a:p>
          <a:p>
            <a:pPr marL="914400" lvl="2" indent="0">
              <a:buNone/>
            </a:pPr>
            <a:r>
              <a:rPr lang="en-IN" dirty="0"/>
              <a:t>The goal of most big data solutions is to provide insights into the data through analysis and reporting. </a:t>
            </a:r>
          </a:p>
          <a:p>
            <a:pPr lvl="1">
              <a:buFont typeface="Wingdings" panose="05000000000000000000" pitchFamily="2" charset="2"/>
              <a:buChar char="ü"/>
            </a:pPr>
            <a:r>
              <a:rPr lang="en-IN" dirty="0"/>
              <a:t>Orchestration</a:t>
            </a:r>
          </a:p>
          <a:p>
            <a:pPr marL="914400" lvl="2" indent="0">
              <a:buNone/>
            </a:pPr>
            <a:r>
              <a:rPr lang="en-IN" dirty="0"/>
              <a:t>Most big data solutions consist of repeated data processing operations, encapsulated in workflows, that transform source data, move data between multiple sources and sinks, load the processed data into an analytical data store, or push the results straight to a report or dashboard. To automate these workflows, you can use an orchestration technology such Azure Data Factory or Apache </a:t>
            </a:r>
            <a:r>
              <a:rPr lang="en-IN" dirty="0" err="1"/>
              <a:t>Oozie</a:t>
            </a:r>
            <a:r>
              <a:rPr lang="en-IN" dirty="0"/>
              <a:t> and </a:t>
            </a:r>
            <a:r>
              <a:rPr lang="en-IN" dirty="0" err="1"/>
              <a:t>Sqoop</a:t>
            </a:r>
            <a:r>
              <a:rPr lang="en-IN" dirty="0"/>
              <a:t>.</a:t>
            </a:r>
          </a:p>
        </p:txBody>
      </p:sp>
      <p:sp>
        <p:nvSpPr>
          <p:cNvPr id="4" name="Text Placeholder 3"/>
          <p:cNvSpPr>
            <a:spLocks noGrp="1"/>
          </p:cNvSpPr>
          <p:nvPr>
            <p:ph type="body" sz="quarter" idx="14"/>
          </p:nvPr>
        </p:nvSpPr>
        <p:spPr/>
        <p:txBody>
          <a:bodyPr/>
          <a:lstStyle/>
          <a:p>
            <a:r>
              <a:rPr lang="en-US" dirty="0"/>
              <a:t>Components</a:t>
            </a:r>
            <a:endParaRPr lang="en-IN" dirty="0"/>
          </a:p>
        </p:txBody>
      </p:sp>
    </p:spTree>
    <p:extLst>
      <p:ext uri="{BB962C8B-B14F-4D97-AF65-F5344CB8AC3E}">
        <p14:creationId xmlns:p14="http://schemas.microsoft.com/office/powerpoint/2010/main" val="13704282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Big data architecture Usage</a:t>
            </a:r>
          </a:p>
        </p:txBody>
      </p:sp>
      <p:sp>
        <p:nvSpPr>
          <p:cNvPr id="3" name="Text Placeholder 2"/>
          <p:cNvSpPr>
            <a:spLocks noGrp="1"/>
          </p:cNvSpPr>
          <p:nvPr>
            <p:ph type="body" sz="quarter" idx="13"/>
          </p:nvPr>
        </p:nvSpPr>
        <p:spPr/>
        <p:txBody>
          <a:bodyPr/>
          <a:lstStyle/>
          <a:p>
            <a:r>
              <a:rPr lang="en-IN" dirty="0"/>
              <a:t>Consider this architecture style when you need to:</a:t>
            </a:r>
          </a:p>
          <a:p>
            <a:endParaRPr lang="en-IN" dirty="0"/>
          </a:p>
          <a:p>
            <a:pPr lvl="1">
              <a:buFont typeface="Wingdings" panose="05000000000000000000" pitchFamily="2" charset="2"/>
              <a:buChar char="ü"/>
            </a:pPr>
            <a:r>
              <a:rPr lang="en-IN" dirty="0"/>
              <a:t>Store and process data in volumes too large for a traditional database</a:t>
            </a:r>
          </a:p>
          <a:p>
            <a:pPr lvl="1">
              <a:buFont typeface="Wingdings" panose="05000000000000000000" pitchFamily="2" charset="2"/>
              <a:buChar char="ü"/>
            </a:pPr>
            <a:r>
              <a:rPr lang="en-IN" dirty="0"/>
              <a:t>Transform unstructured data for analysis and reporting</a:t>
            </a:r>
          </a:p>
          <a:p>
            <a:pPr lvl="1">
              <a:buFont typeface="Wingdings" panose="05000000000000000000" pitchFamily="2" charset="2"/>
              <a:buChar char="ü"/>
            </a:pPr>
            <a:r>
              <a:rPr lang="en-IN" dirty="0"/>
              <a:t>Capture, process, and analyze unbounded streams of data in real time, or with low latency</a:t>
            </a:r>
          </a:p>
        </p:txBody>
      </p:sp>
      <p:sp>
        <p:nvSpPr>
          <p:cNvPr id="4" name="Text Placeholder 3"/>
          <p:cNvSpPr>
            <a:spLocks noGrp="1"/>
          </p:cNvSpPr>
          <p:nvPr>
            <p:ph type="body" sz="quarter" idx="14"/>
          </p:nvPr>
        </p:nvSpPr>
        <p:spPr/>
        <p:txBody>
          <a:bodyPr/>
          <a:lstStyle/>
          <a:p>
            <a:r>
              <a:rPr lang="en-IN" dirty="0"/>
              <a:t>When to use this architecture</a:t>
            </a:r>
          </a:p>
        </p:txBody>
      </p:sp>
    </p:spTree>
    <p:extLst>
      <p:ext uri="{BB962C8B-B14F-4D97-AF65-F5344CB8AC3E}">
        <p14:creationId xmlns:p14="http://schemas.microsoft.com/office/powerpoint/2010/main" val="6718432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Big data architecture Benefits</a:t>
            </a:r>
          </a:p>
        </p:txBody>
      </p:sp>
      <p:sp>
        <p:nvSpPr>
          <p:cNvPr id="3" name="Text Placeholder 2"/>
          <p:cNvSpPr>
            <a:spLocks noGrp="1"/>
          </p:cNvSpPr>
          <p:nvPr>
            <p:ph type="body" sz="quarter" idx="13"/>
          </p:nvPr>
        </p:nvSpPr>
        <p:spPr>
          <a:xfrm>
            <a:off x="857739" y="1600201"/>
            <a:ext cx="10160000" cy="3276599"/>
          </a:xfrm>
        </p:spPr>
        <p:txBody>
          <a:bodyPr>
            <a:normAutofit/>
          </a:bodyPr>
          <a:lstStyle/>
          <a:p>
            <a:r>
              <a:rPr lang="en-IN" dirty="0"/>
              <a:t>Technology choices </a:t>
            </a:r>
          </a:p>
          <a:p>
            <a:pPr lvl="1">
              <a:buFont typeface="Wingdings" panose="05000000000000000000" pitchFamily="2" charset="2"/>
              <a:buChar char="ü"/>
            </a:pPr>
            <a:r>
              <a:rPr lang="en-IN" dirty="0"/>
              <a:t>Variety of technology options in open source and from vendors are available </a:t>
            </a:r>
          </a:p>
          <a:p>
            <a:r>
              <a:rPr lang="en-IN" dirty="0"/>
              <a:t>Performance through parallelism</a:t>
            </a:r>
          </a:p>
          <a:p>
            <a:pPr lvl="1">
              <a:buFont typeface="Wingdings" panose="05000000000000000000" pitchFamily="2" charset="2"/>
              <a:buChar char="ü"/>
            </a:pPr>
            <a:r>
              <a:rPr lang="en-IN" dirty="0"/>
              <a:t>Big data solutions take advantage of parallelism, enabling high-performance solutions that scale to large volumes of data.</a:t>
            </a:r>
          </a:p>
          <a:p>
            <a:r>
              <a:rPr lang="en-IN" dirty="0"/>
              <a:t>Elastic scale</a:t>
            </a:r>
          </a:p>
          <a:p>
            <a:pPr lvl="1">
              <a:buFont typeface="Wingdings" panose="05000000000000000000" pitchFamily="2" charset="2"/>
              <a:buChar char="ü"/>
            </a:pPr>
            <a:r>
              <a:rPr lang="en-IN" dirty="0"/>
              <a:t>All of the components in the big data architecture support scale-out provisioning, so that you can adjust your solution to small or large workloads, and pay only for the resources that you use.</a:t>
            </a:r>
          </a:p>
          <a:p>
            <a:r>
              <a:rPr lang="en-IN" dirty="0"/>
              <a:t>Interoperability with existing solutions</a:t>
            </a:r>
          </a:p>
          <a:p>
            <a:pPr lvl="1">
              <a:buFont typeface="Wingdings" panose="05000000000000000000" pitchFamily="2" charset="2"/>
              <a:buChar char="ü"/>
            </a:pPr>
            <a:r>
              <a:rPr lang="en-IN" dirty="0"/>
              <a:t>The components of the big data architecture are also used for </a:t>
            </a:r>
            <a:r>
              <a:rPr lang="en-IN" dirty="0" err="1"/>
              <a:t>IoT</a:t>
            </a:r>
            <a:r>
              <a:rPr lang="en-IN" dirty="0"/>
              <a:t> processing and enterprise BI solutions, enabling you to create an integrated solution across data workloads.</a:t>
            </a:r>
          </a:p>
        </p:txBody>
      </p:sp>
      <p:sp>
        <p:nvSpPr>
          <p:cNvPr id="4" name="Text Placeholder 3"/>
          <p:cNvSpPr>
            <a:spLocks noGrp="1"/>
          </p:cNvSpPr>
          <p:nvPr>
            <p:ph type="body" sz="quarter" idx="14"/>
          </p:nvPr>
        </p:nvSpPr>
        <p:spPr/>
        <p:txBody>
          <a:bodyPr/>
          <a:lstStyle/>
          <a:p>
            <a:r>
              <a:rPr lang="en-US" dirty="0"/>
              <a:t>Advantages</a:t>
            </a:r>
            <a:endParaRPr lang="en-IN" dirty="0"/>
          </a:p>
        </p:txBody>
      </p:sp>
    </p:spTree>
    <p:extLst>
      <p:ext uri="{BB962C8B-B14F-4D97-AF65-F5344CB8AC3E}">
        <p14:creationId xmlns:p14="http://schemas.microsoft.com/office/powerpoint/2010/main" val="13020128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Non Functional Requirements for Data Systems</a:t>
            </a:r>
            <a:endParaRPr lang="en-IN" dirty="0"/>
          </a:p>
        </p:txBody>
      </p:sp>
      <p:sp>
        <p:nvSpPr>
          <p:cNvPr id="3" name="Text Placeholder 2"/>
          <p:cNvSpPr>
            <a:spLocks noGrp="1"/>
          </p:cNvSpPr>
          <p:nvPr>
            <p:ph type="body" sz="quarter" idx="13"/>
          </p:nvPr>
        </p:nvSpPr>
        <p:spPr>
          <a:xfrm>
            <a:off x="857739" y="1600201"/>
            <a:ext cx="10160000" cy="3428999"/>
          </a:xfrm>
        </p:spPr>
        <p:txBody>
          <a:bodyPr/>
          <a:lstStyle/>
          <a:p>
            <a:r>
              <a:rPr lang="en-US" dirty="0"/>
              <a:t>Reliability </a:t>
            </a:r>
          </a:p>
          <a:p>
            <a:pPr lvl="1">
              <a:buFont typeface="Wingdings" panose="05000000000000000000" pitchFamily="2" charset="2"/>
              <a:buChar char="ü"/>
            </a:pPr>
            <a:r>
              <a:rPr lang="en-US" dirty="0"/>
              <a:t>System should continue work correctly even in cases of failures</a:t>
            </a:r>
          </a:p>
          <a:p>
            <a:r>
              <a:rPr lang="en-US" dirty="0"/>
              <a:t>Scalability </a:t>
            </a:r>
          </a:p>
          <a:p>
            <a:pPr lvl="1">
              <a:buFont typeface="Wingdings" panose="05000000000000000000" pitchFamily="2" charset="2"/>
              <a:buChar char="ü"/>
            </a:pPr>
            <a:r>
              <a:rPr lang="en-US" dirty="0"/>
              <a:t>System should be able to cope with increase in load</a:t>
            </a:r>
          </a:p>
          <a:p>
            <a:r>
              <a:rPr lang="en-US" dirty="0"/>
              <a:t>Maintainability</a:t>
            </a:r>
          </a:p>
          <a:p>
            <a:pPr lvl="1">
              <a:buFont typeface="Wingdings" panose="05000000000000000000" pitchFamily="2" charset="2"/>
              <a:buChar char="ü"/>
            </a:pPr>
            <a:r>
              <a:rPr lang="en-US" dirty="0"/>
              <a:t>System should be able to work currently and adaptive to changes in future</a:t>
            </a:r>
            <a:endParaRPr lang="en-IN" dirty="0"/>
          </a:p>
        </p:txBody>
      </p:sp>
      <p:sp>
        <p:nvSpPr>
          <p:cNvPr id="4" name="Text Placeholder 3"/>
          <p:cNvSpPr>
            <a:spLocks noGrp="1"/>
          </p:cNvSpPr>
          <p:nvPr>
            <p:ph type="body" sz="quarter" idx="14"/>
          </p:nvPr>
        </p:nvSpPr>
        <p:spPr/>
        <p:txBody>
          <a:bodyPr/>
          <a:lstStyle/>
          <a:p>
            <a:r>
              <a:rPr lang="en-US" dirty="0"/>
              <a:t>Three Requirements	</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Big data architecture Challenges</a:t>
            </a:r>
          </a:p>
        </p:txBody>
      </p:sp>
      <p:sp>
        <p:nvSpPr>
          <p:cNvPr id="3" name="Text Placeholder 2"/>
          <p:cNvSpPr>
            <a:spLocks noGrp="1"/>
          </p:cNvSpPr>
          <p:nvPr>
            <p:ph type="body" sz="quarter" idx="13"/>
          </p:nvPr>
        </p:nvSpPr>
        <p:spPr>
          <a:xfrm>
            <a:off x="857739" y="1600201"/>
            <a:ext cx="10160000" cy="3581399"/>
          </a:xfrm>
        </p:spPr>
        <p:txBody>
          <a:bodyPr>
            <a:normAutofit lnSpcReduction="10000"/>
          </a:bodyPr>
          <a:lstStyle/>
          <a:p>
            <a:r>
              <a:rPr lang="en-IN" dirty="0"/>
              <a:t>Complexity</a:t>
            </a:r>
          </a:p>
          <a:p>
            <a:pPr lvl="1">
              <a:buFont typeface="Wingdings" panose="05000000000000000000" pitchFamily="2" charset="2"/>
              <a:buChar char="ü"/>
            </a:pPr>
            <a:r>
              <a:rPr lang="en-IN" dirty="0"/>
              <a:t>Big data solutions can be extremely complex, with numerous components to handle data ingestion from multiple data sources. It can be challenging to build, test, and troubleshoot big data processes.</a:t>
            </a:r>
          </a:p>
          <a:p>
            <a:endParaRPr lang="en-IN" dirty="0"/>
          </a:p>
          <a:p>
            <a:r>
              <a:rPr lang="en-IN" dirty="0" err="1"/>
              <a:t>Skillset</a:t>
            </a:r>
            <a:r>
              <a:rPr lang="en-IN" dirty="0"/>
              <a:t> </a:t>
            </a:r>
          </a:p>
          <a:p>
            <a:pPr lvl="1">
              <a:buFont typeface="Wingdings" panose="05000000000000000000" pitchFamily="2" charset="2"/>
              <a:buChar char="ü"/>
            </a:pPr>
            <a:r>
              <a:rPr lang="en-IN" dirty="0"/>
              <a:t>Many big data technologies are highly specialized, and use frameworks and languages that are not typical of more general application architectures. On the other hand, big data technologies are evolving new APIs that build on more established languages. </a:t>
            </a:r>
          </a:p>
          <a:p>
            <a:pPr lvl="1"/>
            <a:endParaRPr lang="en-IN" dirty="0"/>
          </a:p>
          <a:p>
            <a:r>
              <a:rPr lang="en-IN" dirty="0"/>
              <a:t>Technology maturity</a:t>
            </a:r>
          </a:p>
          <a:p>
            <a:pPr lvl="1"/>
            <a:r>
              <a:rPr lang="en-IN" dirty="0"/>
              <a:t>Many of the technologies used in big data are evolving. While core </a:t>
            </a:r>
            <a:r>
              <a:rPr lang="en-IN" dirty="0" err="1"/>
              <a:t>Hadoop</a:t>
            </a:r>
            <a:r>
              <a:rPr lang="en-IN" dirty="0"/>
              <a:t> technologies such as Hive and Pig have stabilized, emerging technologies such as Spark introduce extensive changes and enhancements with each new release.</a:t>
            </a:r>
          </a:p>
          <a:p>
            <a:endParaRPr lang="en-IN" dirty="0"/>
          </a:p>
        </p:txBody>
      </p:sp>
      <p:sp>
        <p:nvSpPr>
          <p:cNvPr id="4" name="Text Placeholder 3"/>
          <p:cNvSpPr>
            <a:spLocks noGrp="1"/>
          </p:cNvSpPr>
          <p:nvPr>
            <p:ph type="body" sz="quarter" idx="14"/>
          </p:nvPr>
        </p:nvSpPr>
        <p:spPr/>
        <p:txBody>
          <a:bodyPr/>
          <a:lstStyle/>
          <a:p>
            <a:r>
              <a:rPr lang="en-US" dirty="0"/>
              <a:t>Things to ponder upon</a:t>
            </a:r>
            <a:endParaRPr lang="en-IN" dirty="0"/>
          </a:p>
        </p:txBody>
      </p:sp>
    </p:spTree>
    <p:extLst>
      <p:ext uri="{BB962C8B-B14F-4D97-AF65-F5344CB8AC3E}">
        <p14:creationId xmlns:p14="http://schemas.microsoft.com/office/powerpoint/2010/main" val="9395483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Tree>
    <p:extLst>
      <p:ext uri="{BB962C8B-B14F-4D97-AF65-F5344CB8AC3E}">
        <p14:creationId xmlns:p14="http://schemas.microsoft.com/office/powerpoint/2010/main" val="4195798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Reliability</a:t>
            </a:r>
            <a:endParaRPr lang="en-IN" dirty="0"/>
          </a:p>
        </p:txBody>
      </p:sp>
      <p:sp>
        <p:nvSpPr>
          <p:cNvPr id="3" name="Text Placeholder 2"/>
          <p:cNvSpPr>
            <a:spLocks noGrp="1"/>
          </p:cNvSpPr>
          <p:nvPr>
            <p:ph type="body" sz="quarter" idx="13"/>
          </p:nvPr>
        </p:nvSpPr>
        <p:spPr>
          <a:xfrm>
            <a:off x="857739" y="1600201"/>
            <a:ext cx="10160000" cy="4114799"/>
          </a:xfrm>
        </p:spPr>
        <p:txBody>
          <a:bodyPr/>
          <a:lstStyle/>
          <a:p>
            <a:r>
              <a:rPr lang="en-US" dirty="0"/>
              <a:t>System should continue to work correctly, even when things go wrong</a:t>
            </a:r>
          </a:p>
          <a:p>
            <a:pPr lvl="1">
              <a:buFont typeface="Wingdings" panose="05000000000000000000" pitchFamily="2" charset="2"/>
              <a:buChar char="ü"/>
            </a:pPr>
            <a:r>
              <a:rPr lang="en-US" dirty="0"/>
              <a:t>Should carry out expected operation correctly</a:t>
            </a:r>
          </a:p>
          <a:p>
            <a:pPr lvl="1">
              <a:buFont typeface="Wingdings" panose="05000000000000000000" pitchFamily="2" charset="2"/>
              <a:buChar char="ü"/>
            </a:pPr>
            <a:r>
              <a:rPr lang="en-US" dirty="0"/>
              <a:t>Should handle wrong user inputs</a:t>
            </a:r>
          </a:p>
          <a:p>
            <a:pPr lvl="1">
              <a:buFont typeface="Wingdings" panose="05000000000000000000" pitchFamily="2" charset="2"/>
              <a:buChar char="ü"/>
            </a:pPr>
            <a:r>
              <a:rPr lang="en-US" dirty="0"/>
              <a:t>Should prevent unauthorized access and usage</a:t>
            </a:r>
          </a:p>
          <a:p>
            <a:pPr lvl="1">
              <a:buNone/>
            </a:pPr>
            <a:endParaRPr lang="en-US" dirty="0"/>
          </a:p>
          <a:p>
            <a:pPr marL="0" lvl="1" indent="0"/>
            <a:r>
              <a:rPr lang="en-US" sz="1800" dirty="0"/>
              <a:t>  Fault </a:t>
            </a:r>
          </a:p>
          <a:p>
            <a:pPr marL="742950" lvl="2" indent="-285750">
              <a:buFont typeface="Wingdings" panose="05000000000000000000" pitchFamily="2" charset="2"/>
              <a:buChar char="ü"/>
            </a:pPr>
            <a:r>
              <a:rPr lang="en-US" sz="1600" dirty="0"/>
              <a:t>Things that can go wrong </a:t>
            </a:r>
          </a:p>
          <a:p>
            <a:pPr marL="742950" lvl="2" indent="-285750">
              <a:buFont typeface="Wingdings" panose="05000000000000000000" pitchFamily="2" charset="2"/>
              <a:buChar char="ü"/>
            </a:pPr>
            <a:r>
              <a:rPr lang="en-US" sz="1600" dirty="0"/>
              <a:t>One component of system deviating from its working</a:t>
            </a:r>
          </a:p>
          <a:p>
            <a:pPr marL="742950" lvl="2" indent="-285750">
              <a:buFont typeface="Wingdings" panose="05000000000000000000" pitchFamily="2" charset="2"/>
              <a:buChar char="ü"/>
            </a:pPr>
            <a:r>
              <a:rPr lang="en-US" sz="1600" dirty="0"/>
              <a:t>Fault-tolerant / Resilient </a:t>
            </a:r>
          </a:p>
          <a:p>
            <a:pPr marL="1200150" lvl="3" indent="-285750">
              <a:buFont typeface="Wingdings" panose="05000000000000000000" pitchFamily="2" charset="2"/>
              <a:buChar char="v"/>
            </a:pPr>
            <a:r>
              <a:rPr lang="en-US" dirty="0"/>
              <a:t>Which can anticipate fault and deal with it properly</a:t>
            </a:r>
          </a:p>
          <a:p>
            <a:pPr marL="0" lvl="1" indent="0"/>
            <a:endParaRPr lang="en-US" dirty="0"/>
          </a:p>
          <a:p>
            <a:pPr marL="0" lvl="1" indent="0"/>
            <a:r>
              <a:rPr lang="en-US" sz="1800" dirty="0"/>
              <a:t>  Failure</a:t>
            </a:r>
          </a:p>
          <a:p>
            <a:pPr marL="742950" lvl="2" indent="-285750">
              <a:buFont typeface="Wingdings" panose="05000000000000000000" pitchFamily="2" charset="2"/>
              <a:buChar char="ü"/>
            </a:pPr>
            <a:r>
              <a:rPr lang="en-US" dirty="0"/>
              <a:t> </a:t>
            </a:r>
            <a:r>
              <a:rPr lang="en-US" sz="1600" dirty="0"/>
              <a:t>System as a whole stops providing services</a:t>
            </a:r>
          </a:p>
          <a:p>
            <a:pPr marL="0" lvl="1" indent="0">
              <a:buNone/>
            </a:pPr>
            <a:endParaRPr lang="en-US" dirty="0"/>
          </a:p>
          <a:p>
            <a:pPr lvl="1"/>
            <a:endParaRPr lang="en-IN" dirty="0"/>
          </a:p>
        </p:txBody>
      </p:sp>
      <p:sp>
        <p:nvSpPr>
          <p:cNvPr id="4" name="Text Placeholder 3"/>
          <p:cNvSpPr>
            <a:spLocks noGrp="1"/>
          </p:cNvSpPr>
          <p:nvPr>
            <p:ph type="body" sz="quarter" idx="14"/>
          </p:nvPr>
        </p:nvSpPr>
        <p:spPr/>
        <p:txBody>
          <a:bodyPr/>
          <a:lstStyle/>
          <a:p>
            <a:r>
              <a:rPr lang="en-US" dirty="0"/>
              <a:t>Described</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Reliability(2)</a:t>
            </a:r>
            <a:endParaRPr lang="en-IN" dirty="0"/>
          </a:p>
        </p:txBody>
      </p:sp>
      <p:sp>
        <p:nvSpPr>
          <p:cNvPr id="3" name="Text Placeholder 2"/>
          <p:cNvSpPr>
            <a:spLocks noGrp="1"/>
          </p:cNvSpPr>
          <p:nvPr>
            <p:ph type="body" sz="quarter" idx="13"/>
          </p:nvPr>
        </p:nvSpPr>
        <p:spPr>
          <a:xfrm>
            <a:off x="857739" y="1600201"/>
            <a:ext cx="10160000" cy="4114799"/>
          </a:xfrm>
        </p:spPr>
        <p:txBody>
          <a:bodyPr>
            <a:normAutofit/>
          </a:bodyPr>
          <a:lstStyle/>
          <a:p>
            <a:r>
              <a:rPr lang="en-US" dirty="0"/>
              <a:t>Hardware Faults</a:t>
            </a:r>
          </a:p>
          <a:p>
            <a:pPr lvl="1">
              <a:buFont typeface="Wingdings" panose="05000000000000000000" pitchFamily="2" charset="2"/>
              <a:buChar char="ü"/>
            </a:pPr>
            <a:r>
              <a:rPr lang="en-US" dirty="0"/>
              <a:t>Hard disk crash, RAM faults, Network issues etc</a:t>
            </a:r>
          </a:p>
          <a:p>
            <a:pPr lvl="1">
              <a:buFont typeface="Wingdings" panose="05000000000000000000" pitchFamily="2" charset="2"/>
              <a:buChar char="ü"/>
            </a:pPr>
            <a:r>
              <a:rPr lang="en-US" dirty="0"/>
              <a:t>Add redundancy to individual components </a:t>
            </a:r>
          </a:p>
          <a:p>
            <a:pPr lvl="1"/>
            <a:endParaRPr lang="en-US" dirty="0"/>
          </a:p>
          <a:p>
            <a:r>
              <a:rPr lang="en-US" dirty="0"/>
              <a:t>Software Faults</a:t>
            </a:r>
          </a:p>
          <a:p>
            <a:pPr lvl="1">
              <a:buFont typeface="Wingdings" panose="05000000000000000000" pitchFamily="2" charset="2"/>
              <a:buChar char="ü"/>
            </a:pPr>
            <a:r>
              <a:rPr lang="en-US" dirty="0"/>
              <a:t>Software bugs, multi-threading issues</a:t>
            </a:r>
          </a:p>
          <a:p>
            <a:pPr lvl="1">
              <a:buFont typeface="Wingdings" panose="05000000000000000000" pitchFamily="2" charset="2"/>
              <a:buChar char="ü"/>
            </a:pPr>
            <a:r>
              <a:rPr lang="en-US" dirty="0"/>
              <a:t>Happens under very unusual set of circumstances, hard to reproduce again </a:t>
            </a:r>
          </a:p>
          <a:p>
            <a:pPr lvl="1">
              <a:buFont typeface="Wingdings" panose="05000000000000000000" pitchFamily="2" charset="2"/>
              <a:buChar char="ü"/>
            </a:pPr>
            <a:r>
              <a:rPr lang="en-US" dirty="0"/>
              <a:t>No straight away answer, need to rethink about the assumptions made while designing the system</a:t>
            </a:r>
          </a:p>
          <a:p>
            <a:pPr lvl="1"/>
            <a:endParaRPr lang="en-US" dirty="0"/>
          </a:p>
          <a:p>
            <a:r>
              <a:rPr lang="en-US" dirty="0"/>
              <a:t>Human Errors</a:t>
            </a:r>
          </a:p>
          <a:p>
            <a:pPr lvl="1">
              <a:buFont typeface="Wingdings" panose="05000000000000000000" pitchFamily="2" charset="2"/>
              <a:buChar char="ü"/>
            </a:pPr>
            <a:r>
              <a:rPr lang="en-US" dirty="0"/>
              <a:t>Developers designs the system, Operators maintains it </a:t>
            </a:r>
          </a:p>
          <a:p>
            <a:pPr lvl="1">
              <a:buFont typeface="Wingdings" panose="05000000000000000000" pitchFamily="2" charset="2"/>
              <a:buChar char="ü"/>
            </a:pPr>
            <a:r>
              <a:rPr lang="en-US" dirty="0"/>
              <a:t>10-25% outages are caused by wrong configurations done by operators</a:t>
            </a:r>
          </a:p>
          <a:p>
            <a:pPr lvl="1">
              <a:buFont typeface="Wingdings" panose="05000000000000000000" pitchFamily="2" charset="2"/>
              <a:buChar char="ü"/>
            </a:pPr>
            <a:r>
              <a:rPr lang="en-US" dirty="0"/>
              <a:t>Design systems that minimizes opportunities for error</a:t>
            </a:r>
          </a:p>
          <a:p>
            <a:pPr lvl="1"/>
            <a:endParaRPr lang="en-US" dirty="0"/>
          </a:p>
          <a:p>
            <a:endParaRPr lang="en-US" dirty="0"/>
          </a:p>
        </p:txBody>
      </p:sp>
      <p:sp>
        <p:nvSpPr>
          <p:cNvPr id="4" name="Text Placeholder 3"/>
          <p:cNvSpPr>
            <a:spLocks noGrp="1"/>
          </p:cNvSpPr>
          <p:nvPr>
            <p:ph type="body" sz="quarter" idx="14"/>
          </p:nvPr>
        </p:nvSpPr>
        <p:spPr/>
        <p:txBody>
          <a:bodyPr/>
          <a:lstStyle/>
          <a:p>
            <a:r>
              <a:rPr lang="en-US" dirty="0"/>
              <a:t>Faults</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Scalability 	</a:t>
            </a:r>
            <a:endParaRPr lang="en-IN" dirty="0"/>
          </a:p>
        </p:txBody>
      </p:sp>
      <p:sp>
        <p:nvSpPr>
          <p:cNvPr id="3" name="Text Placeholder 2"/>
          <p:cNvSpPr>
            <a:spLocks noGrp="1"/>
          </p:cNvSpPr>
          <p:nvPr>
            <p:ph type="body" sz="quarter" idx="13"/>
          </p:nvPr>
        </p:nvSpPr>
        <p:spPr>
          <a:xfrm>
            <a:off x="857739" y="1600201"/>
            <a:ext cx="10160000" cy="3505199"/>
          </a:xfrm>
        </p:spPr>
        <p:txBody>
          <a:bodyPr>
            <a:normAutofit/>
          </a:bodyPr>
          <a:lstStyle/>
          <a:p>
            <a:r>
              <a:rPr lang="en-US" dirty="0"/>
              <a:t>Systems ability to cope with load</a:t>
            </a:r>
          </a:p>
          <a:p>
            <a:r>
              <a:rPr lang="en-US" dirty="0"/>
              <a:t>Load impacts the performance of system</a:t>
            </a:r>
          </a:p>
          <a:p>
            <a:r>
              <a:rPr lang="en-US" dirty="0"/>
              <a:t>Load defined differently for different data systems </a:t>
            </a:r>
          </a:p>
          <a:p>
            <a:pPr lvl="1">
              <a:buFont typeface="Wingdings" panose="05000000000000000000" pitchFamily="2" charset="2"/>
              <a:buChar char="ü"/>
            </a:pPr>
            <a:r>
              <a:rPr lang="en-US" dirty="0"/>
              <a:t>Request per second, number of concurrent users etc</a:t>
            </a:r>
          </a:p>
          <a:p>
            <a:endParaRPr lang="en-US" dirty="0"/>
          </a:p>
          <a:p>
            <a:r>
              <a:rPr lang="en-US" dirty="0"/>
              <a:t>How system reacts when load increases?</a:t>
            </a:r>
          </a:p>
          <a:p>
            <a:pPr lvl="1">
              <a:buFont typeface="Wingdings" panose="05000000000000000000" pitchFamily="2" charset="2"/>
              <a:buChar char="ü"/>
            </a:pPr>
            <a:r>
              <a:rPr lang="en-US" dirty="0"/>
              <a:t>If the system resources are kept same?</a:t>
            </a:r>
          </a:p>
          <a:p>
            <a:pPr lvl="1">
              <a:buFont typeface="Wingdings" panose="05000000000000000000" pitchFamily="2" charset="2"/>
              <a:buChar char="ü"/>
            </a:pPr>
            <a:r>
              <a:rPr lang="en-US" dirty="0"/>
              <a:t>What additions needs to be done in systems resources?</a:t>
            </a:r>
          </a:p>
          <a:p>
            <a:endParaRPr lang="en-US" dirty="0"/>
          </a:p>
          <a:p>
            <a:endParaRPr lang="en-IN" dirty="0"/>
          </a:p>
        </p:txBody>
      </p:sp>
      <p:sp>
        <p:nvSpPr>
          <p:cNvPr id="4" name="Text Placeholder 3"/>
          <p:cNvSpPr>
            <a:spLocks noGrp="1"/>
          </p:cNvSpPr>
          <p:nvPr>
            <p:ph type="body" sz="quarter" idx="14"/>
          </p:nvPr>
        </p:nvSpPr>
        <p:spPr/>
        <p:txBody>
          <a:bodyPr/>
          <a:lstStyle/>
          <a:p>
            <a:r>
              <a:rPr lang="en-US" dirty="0"/>
              <a:t>Described</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Maintainability</a:t>
            </a:r>
            <a:endParaRPr lang="en-IN" dirty="0"/>
          </a:p>
        </p:txBody>
      </p:sp>
      <p:sp>
        <p:nvSpPr>
          <p:cNvPr id="3" name="Text Placeholder 2"/>
          <p:cNvSpPr>
            <a:spLocks noGrp="1"/>
          </p:cNvSpPr>
          <p:nvPr>
            <p:ph type="body" sz="quarter" idx="13"/>
          </p:nvPr>
        </p:nvSpPr>
        <p:spPr>
          <a:xfrm>
            <a:off x="857739" y="1600201"/>
            <a:ext cx="10160000" cy="3581399"/>
          </a:xfrm>
        </p:spPr>
        <p:txBody>
          <a:bodyPr>
            <a:normAutofit/>
          </a:bodyPr>
          <a:lstStyle/>
          <a:p>
            <a:pPr marL="360363" lvl="1" indent="-360363"/>
            <a:r>
              <a:rPr lang="en-US" dirty="0"/>
              <a:t>Easy to write a software , but very difficult to maintain it </a:t>
            </a:r>
          </a:p>
          <a:p>
            <a:pPr marL="360363" lvl="1" indent="-360363"/>
            <a:r>
              <a:rPr lang="en-US" dirty="0"/>
              <a:t>Involves</a:t>
            </a:r>
          </a:p>
          <a:p>
            <a:pPr marL="817563" lvl="2" indent="-360363">
              <a:buFont typeface="Wingdings" panose="05000000000000000000" pitchFamily="2" charset="2"/>
              <a:buChar char="ü"/>
            </a:pPr>
            <a:r>
              <a:rPr lang="en-US" dirty="0"/>
              <a:t>Bug fixing</a:t>
            </a:r>
          </a:p>
          <a:p>
            <a:pPr marL="817563" lvl="2" indent="-360363">
              <a:buFont typeface="Wingdings" panose="05000000000000000000" pitchFamily="2" charset="2"/>
              <a:buChar char="ü"/>
            </a:pPr>
            <a:r>
              <a:rPr lang="en-US" dirty="0"/>
              <a:t>Keeping existing systems operational</a:t>
            </a:r>
          </a:p>
          <a:p>
            <a:pPr marL="817563" lvl="2" indent="-360363">
              <a:buFont typeface="Wingdings" panose="05000000000000000000" pitchFamily="2" charset="2"/>
              <a:buChar char="ü"/>
            </a:pPr>
            <a:r>
              <a:rPr lang="en-US" dirty="0"/>
              <a:t>Detecting root cause of failures</a:t>
            </a:r>
          </a:p>
          <a:p>
            <a:pPr marL="817563" lvl="2" indent="-360363">
              <a:buFont typeface="Wingdings" panose="05000000000000000000" pitchFamily="2" charset="2"/>
              <a:buChar char="ü"/>
            </a:pPr>
            <a:r>
              <a:rPr lang="en-US" dirty="0"/>
              <a:t>Adapting to new platforms</a:t>
            </a:r>
          </a:p>
          <a:p>
            <a:pPr marL="360363" lvl="1" indent="-360363"/>
            <a:endParaRPr lang="en-US" dirty="0"/>
          </a:p>
          <a:p>
            <a:pPr marL="360363" lvl="1" indent="-360363"/>
            <a:r>
              <a:rPr lang="en-US" dirty="0"/>
              <a:t>Legacy systems needs to be maintained as they are critical for the business operations.</a:t>
            </a:r>
          </a:p>
          <a:p>
            <a:pPr marL="360363" lvl="1" indent="-360363"/>
            <a:r>
              <a:rPr lang="en-US" dirty="0"/>
              <a:t>Data Systems should be designed in such a way that </a:t>
            </a:r>
          </a:p>
          <a:p>
            <a:pPr marL="817563" lvl="2" indent="-360363">
              <a:buFont typeface="Wingdings" panose="05000000000000000000" pitchFamily="2" charset="2"/>
              <a:buChar char="ü"/>
            </a:pPr>
            <a:r>
              <a:rPr lang="en-US" dirty="0"/>
              <a:t>They are easily operable</a:t>
            </a:r>
          </a:p>
          <a:p>
            <a:pPr marL="817563" lvl="2" indent="-360363">
              <a:buFont typeface="Wingdings" panose="05000000000000000000" pitchFamily="2" charset="2"/>
              <a:buChar char="ü"/>
            </a:pPr>
            <a:r>
              <a:rPr lang="en-US" dirty="0"/>
              <a:t>They are simple to understand</a:t>
            </a:r>
          </a:p>
          <a:p>
            <a:pPr marL="817563" lvl="2" indent="-360363">
              <a:buFont typeface="Wingdings" panose="05000000000000000000" pitchFamily="2" charset="2"/>
              <a:buChar char="ü"/>
            </a:pPr>
            <a:r>
              <a:rPr lang="en-US" dirty="0"/>
              <a:t>They are easy to adapt to new changes </a:t>
            </a:r>
          </a:p>
          <a:p>
            <a:pPr marL="360363" lvl="1" indent="-360363"/>
            <a:endParaRPr lang="en-US" dirty="0"/>
          </a:p>
          <a:p>
            <a:pPr lvl="1"/>
            <a:endParaRPr lang="en-IN" dirty="0"/>
          </a:p>
        </p:txBody>
      </p:sp>
      <p:sp>
        <p:nvSpPr>
          <p:cNvPr id="4" name="Text Placeholder 3"/>
          <p:cNvSpPr>
            <a:spLocks noGrp="1"/>
          </p:cNvSpPr>
          <p:nvPr>
            <p:ph type="body" sz="quarter" idx="14"/>
          </p:nvPr>
        </p:nvSpPr>
        <p:spPr/>
        <p:txBody>
          <a:bodyPr/>
          <a:lstStyle/>
          <a:p>
            <a:r>
              <a:rPr lang="en-US" dirty="0"/>
              <a:t>Described</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Maintainability (2)</a:t>
            </a:r>
            <a:endParaRPr lang="en-IN" dirty="0"/>
          </a:p>
        </p:txBody>
      </p:sp>
      <p:sp>
        <p:nvSpPr>
          <p:cNvPr id="3" name="Text Placeholder 2"/>
          <p:cNvSpPr>
            <a:spLocks noGrp="1"/>
          </p:cNvSpPr>
          <p:nvPr>
            <p:ph type="body" sz="quarter" idx="13"/>
          </p:nvPr>
        </p:nvSpPr>
        <p:spPr>
          <a:xfrm>
            <a:off x="857739" y="1600201"/>
            <a:ext cx="10160000" cy="4267199"/>
          </a:xfrm>
        </p:spPr>
        <p:txBody>
          <a:bodyPr>
            <a:normAutofit/>
          </a:bodyPr>
          <a:lstStyle/>
          <a:p>
            <a:pPr marL="360363" lvl="1" indent="-360363"/>
            <a:r>
              <a:rPr lang="en-US" sz="1800" dirty="0"/>
              <a:t>Operable </a:t>
            </a:r>
          </a:p>
          <a:p>
            <a:pPr marL="817563" lvl="2" indent="-360363">
              <a:buFont typeface="Wingdings" panose="05000000000000000000" pitchFamily="2" charset="2"/>
              <a:buChar char="ü"/>
            </a:pPr>
            <a:r>
              <a:rPr lang="en-US" dirty="0"/>
              <a:t>Easy to work with systems should be developed</a:t>
            </a:r>
          </a:p>
          <a:p>
            <a:pPr marL="817563" lvl="2" indent="-360363">
              <a:buFont typeface="Wingdings" panose="05000000000000000000" pitchFamily="2" charset="2"/>
              <a:buChar char="ü"/>
            </a:pPr>
            <a:r>
              <a:rPr lang="en-US" dirty="0"/>
              <a:t>Appropriate documentation to be provided</a:t>
            </a:r>
          </a:p>
          <a:p>
            <a:pPr marL="817563" lvl="2" indent="-360363">
              <a:buFont typeface="Wingdings" panose="05000000000000000000" pitchFamily="2" charset="2"/>
              <a:buChar char="ü"/>
            </a:pPr>
            <a:r>
              <a:rPr lang="en-US" dirty="0"/>
              <a:t>Monitoring capabilities should be present</a:t>
            </a:r>
          </a:p>
          <a:p>
            <a:pPr marL="817563" lvl="2" indent="-360363">
              <a:buFont typeface="Wingdings" panose="05000000000000000000" pitchFamily="2" charset="2"/>
              <a:buChar char="ü"/>
            </a:pPr>
            <a:r>
              <a:rPr lang="en-US" dirty="0"/>
              <a:t>Support for automation and integration with other tools should be possible</a:t>
            </a:r>
          </a:p>
          <a:p>
            <a:pPr marL="817563" lvl="2" indent="-360363"/>
            <a:endParaRPr lang="en-US" dirty="0"/>
          </a:p>
          <a:p>
            <a:pPr marL="360363" lvl="1" indent="-360363"/>
            <a:r>
              <a:rPr lang="en-US" sz="1800" dirty="0"/>
              <a:t>Simplified</a:t>
            </a:r>
          </a:p>
          <a:p>
            <a:pPr marL="817563" lvl="2" indent="-360363">
              <a:buFont typeface="Wingdings" panose="05000000000000000000" pitchFamily="2" charset="2"/>
              <a:buChar char="ü"/>
            </a:pPr>
            <a:r>
              <a:rPr lang="en-US" dirty="0"/>
              <a:t>Complexity slows down everything , makes maintenance hard, more vulnerable to errors</a:t>
            </a:r>
          </a:p>
          <a:p>
            <a:pPr marL="817563" lvl="2" indent="-360363">
              <a:buFont typeface="Wingdings" panose="05000000000000000000" pitchFamily="2" charset="2"/>
              <a:buChar char="ü"/>
            </a:pPr>
            <a:r>
              <a:rPr lang="en-US" dirty="0"/>
              <a:t>Simpler system does not mean compromise on features</a:t>
            </a:r>
          </a:p>
          <a:p>
            <a:pPr marL="817563" lvl="2" indent="-360363">
              <a:buFont typeface="Wingdings" panose="05000000000000000000" pitchFamily="2" charset="2"/>
              <a:buChar char="ü"/>
            </a:pPr>
            <a:r>
              <a:rPr lang="en-US" dirty="0"/>
              <a:t>Use Abstraction, it hides lot of complexity behind a clean interface </a:t>
            </a:r>
          </a:p>
          <a:p>
            <a:pPr marL="817563" lvl="2" indent="-360363">
              <a:buFont typeface="Wingdings" panose="05000000000000000000" pitchFamily="2" charset="2"/>
              <a:buChar char="ü"/>
            </a:pPr>
            <a:r>
              <a:rPr lang="en-US" dirty="0"/>
              <a:t>Finding good abstractions is hard</a:t>
            </a:r>
          </a:p>
          <a:p>
            <a:pPr marL="817563" lvl="2" indent="-360363"/>
            <a:endParaRPr lang="en-US" dirty="0"/>
          </a:p>
          <a:p>
            <a:pPr marL="360363" lvl="1" indent="-360363"/>
            <a:r>
              <a:rPr lang="en-US" sz="1800" dirty="0"/>
              <a:t>Extensible </a:t>
            </a:r>
          </a:p>
          <a:p>
            <a:pPr marL="817563" lvl="2" indent="-360363">
              <a:buFont typeface="Wingdings" panose="05000000000000000000" pitchFamily="2" charset="2"/>
              <a:buChar char="ü"/>
            </a:pPr>
            <a:r>
              <a:rPr lang="en-US" dirty="0"/>
              <a:t>Making changes should be easy </a:t>
            </a:r>
          </a:p>
          <a:p>
            <a:pPr marL="817563" lvl="2" indent="-360363">
              <a:buFont typeface="Wingdings" panose="05000000000000000000" pitchFamily="2" charset="2"/>
              <a:buChar char="ü"/>
            </a:pPr>
            <a:r>
              <a:rPr lang="en-US" dirty="0"/>
              <a:t>Adding new features, accommodating new requirements should be possible</a:t>
            </a:r>
          </a:p>
          <a:p>
            <a:pPr marL="817563" lvl="2" indent="-360363"/>
            <a:endParaRPr lang="en-US" dirty="0"/>
          </a:p>
          <a:p>
            <a:pPr marL="360363" lvl="1" indent="-360363"/>
            <a:endParaRPr lang="en-US" sz="1800" dirty="0"/>
          </a:p>
          <a:p>
            <a:pPr lvl="1"/>
            <a:endParaRPr lang="en-IN" dirty="0"/>
          </a:p>
        </p:txBody>
      </p:sp>
      <p:sp>
        <p:nvSpPr>
          <p:cNvPr id="4" name="Text Placeholder 3"/>
          <p:cNvSpPr>
            <a:spLocks noGrp="1"/>
          </p:cNvSpPr>
          <p:nvPr>
            <p:ph type="body" sz="quarter" idx="14"/>
          </p:nvPr>
        </p:nvSpPr>
        <p:spPr/>
        <p:txBody>
          <a:bodyPr/>
          <a:lstStyle/>
          <a:p>
            <a:r>
              <a:rPr lang="en-US" dirty="0"/>
              <a:t>Approaches  </a:t>
            </a:r>
            <a:endParaRPr lang="en-IN" dirty="0"/>
          </a:p>
        </p:txBody>
      </p:sp>
    </p:spTree>
    <p:extLst>
      <p:ext uri="{BB962C8B-B14F-4D97-AF65-F5344CB8AC3E}">
        <p14:creationId xmlns:p14="http://schemas.microsoft.com/office/powerpoint/2010/main" val="184748108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329E59BB8115D44971D358106821884" ma:contentTypeVersion="9" ma:contentTypeDescription="Create a new document." ma:contentTypeScope="" ma:versionID="3427987c022209326a2fb3a652cfd957">
  <xsd:schema xmlns:xsd="http://www.w3.org/2001/XMLSchema" xmlns:xs="http://www.w3.org/2001/XMLSchema" xmlns:p="http://schemas.microsoft.com/office/2006/metadata/properties" xmlns:ns2="085988cb-5569-43ef-90a4-c6a1ce37b4c1" xmlns:ns3="f8ab8fcb-e0df-4d5d-8d07-1522ff18531d" targetNamespace="http://schemas.microsoft.com/office/2006/metadata/properties" ma:root="true" ma:fieldsID="745d2dc6294cc2f6cc9bd5654f1d2ff5" ns2:_="" ns3:_="">
    <xsd:import namespace="085988cb-5569-43ef-90a4-c6a1ce37b4c1"/>
    <xsd:import namespace="f8ab8fcb-e0df-4d5d-8d07-1522ff18531d"/>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GenerationTime" minOccurs="0"/>
                <xsd:element ref="ns2:MediaServiceEventHashCode"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85988cb-5569-43ef-90a4-c6a1ce37b4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DateTaken" ma:index="13" nillable="true" ma:displayName="MediaServiceDateTaken" ma:hidden="true" ma:indexed="true" ma:internalName="MediaServiceDateTaken"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f8ab8fcb-e0df-4d5d-8d07-1522ff18531d"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f8ab8fcb-e0df-4d5d-8d07-1522ff18531d">
      <UserInfo>
        <DisplayName>Stream Processing and Analytics (S1-23_DSECLZG556)-Sec 2 Members</DisplayName>
        <AccountId>61</AccountId>
        <AccountType/>
      </UserInfo>
    </SharedWithUsers>
  </documentManagement>
</p:properties>
</file>

<file path=customXml/itemProps1.xml><?xml version="1.0" encoding="utf-8"?>
<ds:datastoreItem xmlns:ds="http://schemas.openxmlformats.org/officeDocument/2006/customXml" ds:itemID="{FAFD6F9A-FE8D-4C21-AAB2-C58461BB0E80}"/>
</file>

<file path=customXml/itemProps2.xml><?xml version="1.0" encoding="utf-8"?>
<ds:datastoreItem xmlns:ds="http://schemas.openxmlformats.org/officeDocument/2006/customXml" ds:itemID="{D5B1517F-1D01-45B2-B0D1-52F13D6A0378}"/>
</file>

<file path=customXml/itemProps3.xml><?xml version="1.0" encoding="utf-8"?>
<ds:datastoreItem xmlns:ds="http://schemas.openxmlformats.org/officeDocument/2006/customXml" ds:itemID="{1F0AA721-47DD-4CD1-B6A9-4929E6741C7C}"/>
</file>

<file path=docProps/app.xml><?xml version="1.0" encoding="utf-8"?>
<Properties xmlns="http://schemas.openxmlformats.org/officeDocument/2006/extended-properties" xmlns:vt="http://schemas.openxmlformats.org/officeDocument/2006/docPropsVTypes">
  <Template>Office Theme</Template>
  <TotalTime>3234</TotalTime>
  <Words>2206</Words>
  <Application>Microsoft Office PowerPoint</Application>
  <PresentationFormat>Widescreen</PresentationFormat>
  <Paragraphs>335</Paragraphs>
  <Slides>41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Arial</vt:lpstr>
      <vt:lpstr>Calibri</vt:lpstr>
      <vt:lpstr>Calibri Light</vt:lpstr>
      <vt:lpstr>Helvetica</vt:lpstr>
      <vt:lpstr>Helvetica Light</vt:lpstr>
      <vt:lpstr>Wingdings</vt:lpstr>
      <vt:lpstr>Office Theme</vt:lpstr>
      <vt:lpstr>Reliable, Scalable and Maintainable Data Applications</vt:lpstr>
      <vt:lpstr>Data Processing Applications</vt:lpstr>
      <vt:lpstr>Data Systems </vt:lpstr>
      <vt:lpstr>Non Functional Requirements for Data Systems</vt:lpstr>
      <vt:lpstr>Reliability</vt:lpstr>
      <vt:lpstr>Reliability(2)</vt:lpstr>
      <vt:lpstr>Scalability  </vt:lpstr>
      <vt:lpstr>Maintainability</vt:lpstr>
      <vt:lpstr>Maintainability (2)</vt:lpstr>
      <vt:lpstr>Scaling with Traditional Databases</vt:lpstr>
      <vt:lpstr>Web Analytics Application</vt:lpstr>
      <vt:lpstr>Scaling with intermediate layer</vt:lpstr>
      <vt:lpstr>Scaling with Database Partitions</vt:lpstr>
      <vt:lpstr>Issues Begins</vt:lpstr>
      <vt:lpstr>Rise of Big Data Systems</vt:lpstr>
      <vt:lpstr>Big Data Systems</vt:lpstr>
      <vt:lpstr>Data Growth</vt:lpstr>
      <vt:lpstr>Big Data Systems</vt:lpstr>
      <vt:lpstr>Data Classification</vt:lpstr>
      <vt:lpstr>Data Usage Pattern</vt:lpstr>
      <vt:lpstr>Big Data</vt:lpstr>
      <vt:lpstr>Big data – by Gartner</vt:lpstr>
      <vt:lpstr>3 V’s of Big Data</vt:lpstr>
      <vt:lpstr>Sources of Big Data</vt:lpstr>
      <vt:lpstr>Big Data Ecosystem</vt:lpstr>
      <vt:lpstr>Desired Properties of Big Data Systems</vt:lpstr>
      <vt:lpstr>Data Systems</vt:lpstr>
      <vt:lpstr>Properties of Big Data Systems</vt:lpstr>
      <vt:lpstr>Data Model of Big Data Systems</vt:lpstr>
      <vt:lpstr>Properties of Data</vt:lpstr>
      <vt:lpstr>Fact based Model for Data </vt:lpstr>
      <vt:lpstr>Fact based Model for Data (2)</vt:lpstr>
      <vt:lpstr>Fact based Model for Data (3)</vt:lpstr>
      <vt:lpstr>Generalized Architecture of Big Data Systems</vt:lpstr>
      <vt:lpstr>Big data architecture style</vt:lpstr>
      <vt:lpstr>Big Data Applications</vt:lpstr>
      <vt:lpstr>Big Data Systems Components</vt:lpstr>
      <vt:lpstr>Big data architecture Usage</vt:lpstr>
      <vt:lpstr>Big data architecture Benefits</vt:lpstr>
      <vt:lpstr>Big data architecture Challenges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Prakash G</cp:lastModifiedBy>
  <cp:revision>248</cp:revision>
  <dcterms:created xsi:type="dcterms:W3CDTF">2018-10-16T06:13:57Z</dcterms:created>
  <dcterms:modified xsi:type="dcterms:W3CDTF">2022-05-14T08:16:56Z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0x010100B329E59BB8115D44971D358106821884</vt:lpwstr>
  </property>
</Properties>
</file>

<file path=docProps/thumbnail.jpeg>
</file>